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7" r:id="rId2"/>
  </p:sldMasterIdLst>
  <p:notesMasterIdLst>
    <p:notesMasterId r:id="rId68"/>
  </p:notesMasterIdLst>
  <p:handoutMasterIdLst>
    <p:handoutMasterId r:id="rId69"/>
  </p:handoutMasterIdLst>
  <p:sldIdLst>
    <p:sldId id="325" r:id="rId3"/>
    <p:sldId id="886" r:id="rId4"/>
    <p:sldId id="1346" r:id="rId5"/>
    <p:sldId id="328" r:id="rId6"/>
    <p:sldId id="887" r:id="rId7"/>
    <p:sldId id="1344" r:id="rId8"/>
    <p:sldId id="309" r:id="rId9"/>
    <p:sldId id="1059" r:id="rId10"/>
    <p:sldId id="1254" r:id="rId11"/>
    <p:sldId id="1126" r:id="rId12"/>
    <p:sldId id="1285" r:id="rId13"/>
    <p:sldId id="1286" r:id="rId14"/>
    <p:sldId id="1289" r:id="rId15"/>
    <p:sldId id="1255" r:id="rId16"/>
    <p:sldId id="1291" r:id="rId17"/>
    <p:sldId id="1292" r:id="rId18"/>
    <p:sldId id="1293" r:id="rId19"/>
    <p:sldId id="1295" r:id="rId20"/>
    <p:sldId id="1296" r:id="rId21"/>
    <p:sldId id="1256" r:id="rId22"/>
    <p:sldId id="1297" r:id="rId23"/>
    <p:sldId id="1093" r:id="rId24"/>
    <p:sldId id="1299" r:id="rId25"/>
    <p:sldId id="1300" r:id="rId26"/>
    <p:sldId id="1301" r:id="rId27"/>
    <p:sldId id="1302" r:id="rId28"/>
    <p:sldId id="1303" r:id="rId29"/>
    <p:sldId id="1306" r:id="rId30"/>
    <p:sldId id="1350" r:id="rId31"/>
    <p:sldId id="1307" r:id="rId32"/>
    <p:sldId id="1308" r:id="rId33"/>
    <p:sldId id="1309" r:id="rId34"/>
    <p:sldId id="1311" r:id="rId35"/>
    <p:sldId id="1313" r:id="rId36"/>
    <p:sldId id="1312" r:id="rId37"/>
    <p:sldId id="1314" r:id="rId38"/>
    <p:sldId id="1315" r:id="rId39"/>
    <p:sldId id="1316" r:id="rId40"/>
    <p:sldId id="1317" r:id="rId41"/>
    <p:sldId id="1340" r:id="rId42"/>
    <p:sldId id="1341" r:id="rId43"/>
    <p:sldId id="1319" r:id="rId44"/>
    <p:sldId id="1321" r:id="rId45"/>
    <p:sldId id="1347" r:id="rId46"/>
    <p:sldId id="1348" r:id="rId47"/>
    <p:sldId id="1349" r:id="rId48"/>
    <p:sldId id="1323" r:id="rId49"/>
    <p:sldId id="1324" r:id="rId50"/>
    <p:sldId id="1325" r:id="rId51"/>
    <p:sldId id="1326" r:id="rId52"/>
    <p:sldId id="1327" r:id="rId53"/>
    <p:sldId id="1328" r:id="rId54"/>
    <p:sldId id="1329" r:id="rId55"/>
    <p:sldId id="1330" r:id="rId56"/>
    <p:sldId id="1331" r:id="rId57"/>
    <p:sldId id="1332" r:id="rId58"/>
    <p:sldId id="1337" r:id="rId59"/>
    <p:sldId id="1339" r:id="rId60"/>
    <p:sldId id="1334" r:id="rId61"/>
    <p:sldId id="1335" r:id="rId62"/>
    <p:sldId id="1338" r:id="rId63"/>
    <p:sldId id="1342" r:id="rId64"/>
    <p:sldId id="1343" r:id="rId65"/>
    <p:sldId id="1252" r:id="rId66"/>
    <p:sldId id="326" r:id="rId67"/>
  </p:sldIdLst>
  <p:sldSz cx="12190413" cy="6859588"/>
  <p:notesSz cx="6858000" cy="9144000"/>
  <p:defaultTextStyle>
    <a:defPPr>
      <a:defRPr lang="zh-CN"/>
    </a:defPPr>
    <a:lvl1pPr marL="0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600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200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800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400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8000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600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200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800" algn="l" defTabSz="12192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45" userDrawn="1">
          <p15:clr>
            <a:srgbClr val="A4A3A4"/>
          </p15:clr>
        </p15:guide>
        <p15:guide id="2" pos="937" userDrawn="1">
          <p15:clr>
            <a:srgbClr val="A4A3A4"/>
          </p15:clr>
        </p15:guide>
        <p15:guide id="3" pos="710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indows 用户" initials="W用" lastIdx="9" clrIdx="0">
    <p:extLst>
      <p:ext uri="{19B8F6BF-5375-455C-9EA6-DF929625EA0E}">
        <p15:presenceInfo xmlns:p15="http://schemas.microsoft.com/office/powerpoint/2012/main" userId="Windows 用户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5959"/>
    <a:srgbClr val="1369B3"/>
    <a:srgbClr val="1369B2"/>
    <a:srgbClr val="B2B2B2"/>
    <a:srgbClr val="FF0000"/>
    <a:srgbClr val="F2F2F2"/>
    <a:srgbClr val="FFFFFF"/>
    <a:srgbClr val="EBAD13"/>
    <a:srgbClr val="BBBBBB"/>
    <a:srgbClr val="FAFA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27" autoAdjust="0"/>
    <p:restoredTop sz="89369" autoAdjust="0"/>
  </p:normalViewPr>
  <p:slideViewPr>
    <p:cSldViewPr>
      <p:cViewPr varScale="1">
        <p:scale>
          <a:sx n="112" d="100"/>
          <a:sy n="112" d="100"/>
        </p:scale>
        <p:origin x="516" y="108"/>
      </p:cViewPr>
      <p:guideLst>
        <p:guide orient="horz" pos="845"/>
        <p:guide pos="937"/>
        <p:guide pos="710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-381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63" Type="http://schemas.openxmlformats.org/officeDocument/2006/relationships/slide" Target="slides/slide61.xml"/><Relationship Id="rId68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slide" Target="slides/slide64.xml"/><Relationship Id="rId74" Type="http://schemas.openxmlformats.org/officeDocument/2006/relationships/tableStyles" Target="tableStyles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handoutMaster" Target="handoutMasters/handoutMaster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viewProps" Target="viewProp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34" Type="http://schemas.openxmlformats.org/officeDocument/2006/relationships/slide" Target="slides/slide32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" Type="http://schemas.openxmlformats.org/officeDocument/2006/relationships/slide" Target="slides/slide5.xml"/><Relationship Id="rId71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53A075-29DF-4CAE-8BA7-CDA0ED456C88}" type="datetimeFigureOut">
              <a:rPr lang="zh-CN" altLang="en-US" smtClean="0"/>
              <a:t>2022/10/28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3924EE-29F1-4E68-A53A-86CBCBDF82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043633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2B73EA-EE91-4E33-A9C1-8BF5DD7139A2}" type="datetimeFigureOut">
              <a:rPr lang="zh-CN" altLang="en-US" smtClean="0"/>
              <a:t>2022/10/28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92B679-AE23-4750-8FB0-6513430B895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34185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6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2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8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4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80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6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2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8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074285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230714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0395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141841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27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894831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30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05152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32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942739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36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8697814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38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2078768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40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7117828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41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649848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6162699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42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1199400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43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2842862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46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736620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49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4739777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52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1927483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54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4839378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58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365100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62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546188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63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412731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65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929093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513490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11220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91727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062082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976879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455147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56686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和副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669777" y="2309308"/>
            <a:ext cx="10850541" cy="899333"/>
          </a:xfrm>
        </p:spPr>
        <p:txBody>
          <a:bodyPr lIns="101600" tIns="38100" rIns="25400" bIns="38100" anchor="t" anchorCtr="0">
            <a:noAutofit/>
          </a:bodyPr>
          <a:lstStyle>
            <a:lvl1pPr algn="ctr">
              <a:defRPr sz="5400" b="0" spc="600">
                <a:effectLst/>
                <a:latin typeface="+mn-ea"/>
                <a:ea typeface="+mn-ea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669820" y="3566185"/>
            <a:ext cx="10850454" cy="801518"/>
          </a:xfrm>
        </p:spPr>
        <p:txBody>
          <a:bodyPr lIns="101600" tIns="38100" rIns="76200" bIns="38100" anchor="ctr" anchorCtr="0">
            <a:no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2400" u="none" strike="noStrike" kern="1200" cap="none" spc="200" normalizeH="0" baseline="0">
                <a:solidFill>
                  <a:schemeClr val="tx1"/>
                </a:solidFill>
                <a:uFillTx/>
                <a:latin typeface="+mn-ea"/>
                <a:ea typeface="+mn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5365" indent="0" algn="ctr">
              <a:buNone/>
              <a:defRPr sz="1600"/>
            </a:lvl6pPr>
            <a:lvl7pPr marL="2742565" indent="0" algn="ctr">
              <a:buNone/>
              <a:defRPr sz="1600"/>
            </a:lvl7pPr>
            <a:lvl8pPr marL="3199765" indent="0" algn="ctr">
              <a:buNone/>
              <a:defRPr sz="1600"/>
            </a:lvl8pPr>
            <a:lvl9pPr marL="3656965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接连接符 6"/>
          <p:cNvCxnSpPr/>
          <p:nvPr userDrawn="1"/>
        </p:nvCxnSpPr>
        <p:spPr>
          <a:xfrm>
            <a:off x="1007304" y="834057"/>
            <a:ext cx="104638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7"/>
          <p:cNvGrpSpPr/>
          <p:nvPr userDrawn="1"/>
        </p:nvGrpSpPr>
        <p:grpSpPr bwMode="auto">
          <a:xfrm>
            <a:off x="431315" y="390618"/>
            <a:ext cx="520428" cy="274702"/>
            <a:chOff x="0" y="0"/>
            <a:chExt cx="1041399" cy="549275"/>
          </a:xfrm>
        </p:grpSpPr>
        <p:sp>
          <p:nvSpPr>
            <p:cNvPr id="13" name="Freeform 16"/>
            <p:cNvSpPr/>
            <p:nvPr/>
          </p:nvSpPr>
          <p:spPr bwMode="auto">
            <a:xfrm>
              <a:off x="0" y="0"/>
              <a:ext cx="361950" cy="549275"/>
            </a:xfrm>
            <a:custGeom>
              <a:avLst/>
              <a:gdLst>
                <a:gd name="T0" fmla="*/ 4 w 400"/>
                <a:gd name="T1" fmla="*/ 92 h 608"/>
                <a:gd name="T2" fmla="*/ 96 w 400"/>
                <a:gd name="T3" fmla="*/ 0 h 608"/>
                <a:gd name="T4" fmla="*/ 400 w 400"/>
                <a:gd name="T5" fmla="*/ 304 h 608"/>
                <a:gd name="T6" fmla="*/ 96 w 400"/>
                <a:gd name="T7" fmla="*/ 608 h 608"/>
                <a:gd name="T8" fmla="*/ 0 w 400"/>
                <a:gd name="T9" fmla="*/ 512 h 608"/>
                <a:gd name="T10" fmla="*/ 212 w 400"/>
                <a:gd name="T11" fmla="*/ 300 h 608"/>
                <a:gd name="T12" fmla="*/ 4 w 400"/>
                <a:gd name="T13" fmla="*/ 92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00" h="608">
                  <a:moveTo>
                    <a:pt x="4" y="92"/>
                  </a:moveTo>
                  <a:lnTo>
                    <a:pt x="96" y="0"/>
                  </a:lnTo>
                  <a:lnTo>
                    <a:pt x="400" y="304"/>
                  </a:lnTo>
                  <a:lnTo>
                    <a:pt x="96" y="608"/>
                  </a:lnTo>
                  <a:lnTo>
                    <a:pt x="0" y="512"/>
                  </a:lnTo>
                  <a:lnTo>
                    <a:pt x="212" y="300"/>
                  </a:lnTo>
                  <a:lnTo>
                    <a:pt x="4" y="92"/>
                  </a:lnTo>
                  <a:close/>
                </a:path>
              </a:pathLst>
            </a:custGeom>
            <a:solidFill>
              <a:srgbClr val="005D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" name="Freeform 17"/>
            <p:cNvSpPr/>
            <p:nvPr/>
          </p:nvSpPr>
          <p:spPr bwMode="auto">
            <a:xfrm>
              <a:off x="338137" y="0"/>
              <a:ext cx="360362" cy="549275"/>
            </a:xfrm>
            <a:custGeom>
              <a:avLst/>
              <a:gdLst>
                <a:gd name="T0" fmla="*/ 4 w 399"/>
                <a:gd name="T1" fmla="*/ 92 h 608"/>
                <a:gd name="T2" fmla="*/ 96 w 399"/>
                <a:gd name="T3" fmla="*/ 0 h 608"/>
                <a:gd name="T4" fmla="*/ 399 w 399"/>
                <a:gd name="T5" fmla="*/ 304 h 608"/>
                <a:gd name="T6" fmla="*/ 96 w 399"/>
                <a:gd name="T7" fmla="*/ 608 h 608"/>
                <a:gd name="T8" fmla="*/ 0 w 399"/>
                <a:gd name="T9" fmla="*/ 512 h 608"/>
                <a:gd name="T10" fmla="*/ 212 w 399"/>
                <a:gd name="T11" fmla="*/ 300 h 608"/>
                <a:gd name="T12" fmla="*/ 4 w 399"/>
                <a:gd name="T13" fmla="*/ 92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9" h="608">
                  <a:moveTo>
                    <a:pt x="4" y="92"/>
                  </a:moveTo>
                  <a:lnTo>
                    <a:pt x="96" y="0"/>
                  </a:lnTo>
                  <a:lnTo>
                    <a:pt x="399" y="304"/>
                  </a:lnTo>
                  <a:lnTo>
                    <a:pt x="96" y="608"/>
                  </a:lnTo>
                  <a:lnTo>
                    <a:pt x="0" y="512"/>
                  </a:lnTo>
                  <a:lnTo>
                    <a:pt x="212" y="300"/>
                  </a:lnTo>
                  <a:lnTo>
                    <a:pt x="4" y="92"/>
                  </a:lnTo>
                  <a:close/>
                </a:path>
              </a:pathLst>
            </a:custGeom>
            <a:solidFill>
              <a:srgbClr val="399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" name="Freeform 18"/>
            <p:cNvSpPr/>
            <p:nvPr/>
          </p:nvSpPr>
          <p:spPr bwMode="auto">
            <a:xfrm>
              <a:off x="681037" y="0"/>
              <a:ext cx="360362" cy="549275"/>
            </a:xfrm>
            <a:custGeom>
              <a:avLst/>
              <a:gdLst>
                <a:gd name="T0" fmla="*/ 4 w 399"/>
                <a:gd name="T1" fmla="*/ 92 h 608"/>
                <a:gd name="T2" fmla="*/ 95 w 399"/>
                <a:gd name="T3" fmla="*/ 0 h 608"/>
                <a:gd name="T4" fmla="*/ 399 w 399"/>
                <a:gd name="T5" fmla="*/ 304 h 608"/>
                <a:gd name="T6" fmla="*/ 95 w 399"/>
                <a:gd name="T7" fmla="*/ 608 h 608"/>
                <a:gd name="T8" fmla="*/ 0 w 399"/>
                <a:gd name="T9" fmla="*/ 512 h 608"/>
                <a:gd name="T10" fmla="*/ 212 w 399"/>
                <a:gd name="T11" fmla="*/ 300 h 608"/>
                <a:gd name="T12" fmla="*/ 4 w 399"/>
                <a:gd name="T13" fmla="*/ 92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9" h="608">
                  <a:moveTo>
                    <a:pt x="4" y="92"/>
                  </a:moveTo>
                  <a:lnTo>
                    <a:pt x="95" y="0"/>
                  </a:lnTo>
                  <a:lnTo>
                    <a:pt x="399" y="304"/>
                  </a:lnTo>
                  <a:lnTo>
                    <a:pt x="95" y="608"/>
                  </a:lnTo>
                  <a:lnTo>
                    <a:pt x="0" y="512"/>
                  </a:lnTo>
                  <a:lnTo>
                    <a:pt x="212" y="300"/>
                  </a:lnTo>
                  <a:lnTo>
                    <a:pt x="4" y="92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5" name="TextBox 4"/>
          <p:cNvSpPr txBox="1"/>
          <p:nvPr userDrawn="1"/>
        </p:nvSpPr>
        <p:spPr>
          <a:xfrm>
            <a:off x="305731" y="6526138"/>
            <a:ext cx="29091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0" dirty="0" err="1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yx.ityxb.com</a:t>
            </a:r>
            <a:endParaRPr lang="zh-CN" altLang="en-US" sz="1200" b="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 userDrawn="1"/>
        </p:nvSpPr>
        <p:spPr>
          <a:xfrm>
            <a:off x="0" y="6794447"/>
            <a:ext cx="10631710" cy="84639"/>
          </a:xfrm>
          <a:prstGeom prst="rect">
            <a:avLst/>
          </a:prstGeom>
          <a:solidFill>
            <a:srgbClr val="1369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矩形 23"/>
          <p:cNvSpPr/>
          <p:nvPr userDrawn="1"/>
        </p:nvSpPr>
        <p:spPr>
          <a:xfrm>
            <a:off x="10703717" y="6794446"/>
            <a:ext cx="1486695" cy="8463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7" name="图片 16">
            <a:extLst>
              <a:ext uri="{FF2B5EF4-FFF2-40B4-BE49-F238E27FC236}">
                <a16:creationId xmlns:a16="http://schemas.microsoft.com/office/drawing/2014/main" id="{42F652BD-78F8-4263-B0C9-1157D4F9FB1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3518" y="294845"/>
            <a:ext cx="2595061" cy="40505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2959" y="4407922"/>
            <a:ext cx="10361851" cy="1362390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2959" y="2907386"/>
            <a:ext cx="10361851" cy="1500534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9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20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80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840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800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760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720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680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2022/10/28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521" y="1600572"/>
            <a:ext cx="5384099" cy="4527011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6793" y="1600572"/>
            <a:ext cx="5384099" cy="4527011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2022/10/28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521" y="1535469"/>
            <a:ext cx="5386216" cy="639911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700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00" b="1"/>
            </a:lvl4pPr>
            <a:lvl5pPr marL="2438400" indent="0">
              <a:buNone/>
              <a:defRPr sz="2100" b="1"/>
            </a:lvl5pPr>
            <a:lvl6pPr marL="3048000" indent="0">
              <a:buNone/>
              <a:defRPr sz="2100" b="1"/>
            </a:lvl6pPr>
            <a:lvl7pPr marL="3657600" indent="0">
              <a:buNone/>
              <a:defRPr sz="2100" b="1"/>
            </a:lvl7pPr>
            <a:lvl8pPr marL="4267200" indent="0">
              <a:buNone/>
              <a:defRPr sz="2100" b="1"/>
            </a:lvl8pPr>
            <a:lvl9pPr marL="4876800" indent="0">
              <a:buNone/>
              <a:defRPr sz="21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521" y="2175378"/>
            <a:ext cx="5386216" cy="395220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2562" y="1535469"/>
            <a:ext cx="5388332" cy="639911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700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00" b="1"/>
            </a:lvl4pPr>
            <a:lvl5pPr marL="2438400" indent="0">
              <a:buNone/>
              <a:defRPr sz="2100" b="1"/>
            </a:lvl5pPr>
            <a:lvl6pPr marL="3048000" indent="0">
              <a:buNone/>
              <a:defRPr sz="2100" b="1"/>
            </a:lvl6pPr>
            <a:lvl7pPr marL="3657600" indent="0">
              <a:buNone/>
              <a:defRPr sz="2100" b="1"/>
            </a:lvl7pPr>
            <a:lvl8pPr marL="4267200" indent="0">
              <a:buNone/>
              <a:defRPr sz="2100" b="1"/>
            </a:lvl8pPr>
            <a:lvl9pPr marL="4876800" indent="0">
              <a:buNone/>
              <a:defRPr sz="21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2562" y="2175378"/>
            <a:ext cx="5388332" cy="395220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2022/10/28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2022/10/28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2022/10/28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等腰三角形 7"/>
          <p:cNvSpPr/>
          <p:nvPr userDrawn="1"/>
        </p:nvSpPr>
        <p:spPr>
          <a:xfrm flipH="1" flipV="1">
            <a:off x="-767029" y="-29126"/>
            <a:ext cx="3825848" cy="1804442"/>
          </a:xfrm>
          <a:prstGeom prst="triangle">
            <a:avLst/>
          </a:prstGeom>
          <a:solidFill>
            <a:srgbClr val="E9EAEF">
              <a:alpha val="5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等腰三角形 8"/>
          <p:cNvSpPr/>
          <p:nvPr userDrawn="1"/>
        </p:nvSpPr>
        <p:spPr>
          <a:xfrm flipH="1" flipV="1">
            <a:off x="1413539" y="0"/>
            <a:ext cx="3825848" cy="1804442"/>
          </a:xfrm>
          <a:prstGeom prst="triangle">
            <a:avLst/>
          </a:prstGeom>
          <a:solidFill>
            <a:srgbClr val="E9EAEF">
              <a:alpha val="5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等腰三角形 9"/>
          <p:cNvSpPr/>
          <p:nvPr userDrawn="1"/>
        </p:nvSpPr>
        <p:spPr>
          <a:xfrm>
            <a:off x="6085438" y="4298493"/>
            <a:ext cx="5426766" cy="2559507"/>
          </a:xfrm>
          <a:prstGeom prst="triangle">
            <a:avLst/>
          </a:prstGeom>
          <a:solidFill>
            <a:srgbClr val="E9EAEF">
              <a:alpha val="5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等腰三角形 10"/>
          <p:cNvSpPr/>
          <p:nvPr userDrawn="1"/>
        </p:nvSpPr>
        <p:spPr>
          <a:xfrm>
            <a:off x="7741543" y="3609725"/>
            <a:ext cx="6887119" cy="3248275"/>
          </a:xfrm>
          <a:prstGeom prst="triangle">
            <a:avLst/>
          </a:prstGeom>
          <a:solidFill>
            <a:srgbClr val="E9EAEF">
              <a:alpha val="5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41" name="组合 40"/>
          <p:cNvGrpSpPr/>
          <p:nvPr userDrawn="1"/>
        </p:nvGrpSpPr>
        <p:grpSpPr>
          <a:xfrm>
            <a:off x="2308773" y="3693670"/>
            <a:ext cx="7551038" cy="105497"/>
            <a:chOff x="2101845" y="3387257"/>
            <a:chExt cx="7551038" cy="105497"/>
          </a:xfrm>
        </p:grpSpPr>
        <p:cxnSp>
          <p:nvCxnSpPr>
            <p:cNvPr id="42" name="直接连接符 41"/>
            <p:cNvCxnSpPr/>
            <p:nvPr/>
          </p:nvCxnSpPr>
          <p:spPr>
            <a:xfrm>
              <a:off x="2369489" y="3440005"/>
              <a:ext cx="7283394" cy="0"/>
            </a:xfrm>
            <a:prstGeom prst="line">
              <a:avLst/>
            </a:prstGeom>
            <a:ln w="28575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椭圆 44"/>
            <p:cNvSpPr/>
            <p:nvPr/>
          </p:nvSpPr>
          <p:spPr>
            <a:xfrm>
              <a:off x="2101845" y="3387257"/>
              <a:ext cx="105497" cy="105497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" name="椭圆 1"/>
          <p:cNvSpPr/>
          <p:nvPr userDrawn="1"/>
        </p:nvSpPr>
        <p:spPr>
          <a:xfrm>
            <a:off x="9998623" y="3693670"/>
            <a:ext cx="105497" cy="105497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F1137BB1-9F5B-4D4F-9A56-B2F02308C48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8890" y="5045086"/>
            <a:ext cx="3952633" cy="61695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直接连接符 7"/>
          <p:cNvCxnSpPr/>
          <p:nvPr userDrawn="1"/>
        </p:nvCxnSpPr>
        <p:spPr>
          <a:xfrm>
            <a:off x="984634" y="1413103"/>
            <a:ext cx="101984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组合 8"/>
          <p:cNvGrpSpPr/>
          <p:nvPr userDrawn="1"/>
        </p:nvGrpSpPr>
        <p:grpSpPr>
          <a:xfrm>
            <a:off x="10607120" y="654595"/>
            <a:ext cx="575989" cy="577246"/>
            <a:chOff x="6084168" y="1274820"/>
            <a:chExt cx="432048" cy="432834"/>
          </a:xfrm>
        </p:grpSpPr>
        <p:sp>
          <p:nvSpPr>
            <p:cNvPr id="10" name="椭圆 22"/>
            <p:cNvSpPr>
              <a:spLocks noChangeArrowheads="1"/>
            </p:cNvSpPr>
            <p:nvPr/>
          </p:nvSpPr>
          <p:spPr bwMode="auto">
            <a:xfrm>
              <a:off x="6084168" y="1274820"/>
              <a:ext cx="432048" cy="432834"/>
            </a:xfrm>
            <a:prstGeom prst="ellipse">
              <a:avLst/>
            </a:prstGeom>
            <a:solidFill>
              <a:srgbClr val="1369B2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1" name="Freeform 59"/>
            <p:cNvSpPr>
              <a:spLocks noChangeArrowheads="1"/>
            </p:cNvSpPr>
            <p:nvPr/>
          </p:nvSpPr>
          <p:spPr bwMode="auto">
            <a:xfrm>
              <a:off x="6180302" y="1365898"/>
              <a:ext cx="239780" cy="250679"/>
            </a:xfrm>
            <a:custGeom>
              <a:avLst/>
              <a:gdLst>
                <a:gd name="T0" fmla="*/ 73627430 w 581"/>
                <a:gd name="T1" fmla="*/ 67678707 h 609"/>
                <a:gd name="T2" fmla="*/ 61659637 w 581"/>
                <a:gd name="T3" fmla="*/ 78678142 h 609"/>
                <a:gd name="T4" fmla="*/ 54244957 w 581"/>
                <a:gd name="T5" fmla="*/ 72208055 h 609"/>
                <a:gd name="T6" fmla="*/ 57106883 w 581"/>
                <a:gd name="T7" fmla="*/ 65867111 h 609"/>
                <a:gd name="T8" fmla="*/ 61659637 w 581"/>
                <a:gd name="T9" fmla="*/ 69490662 h 609"/>
                <a:gd name="T10" fmla="*/ 71806401 w 581"/>
                <a:gd name="T11" fmla="*/ 61338122 h 609"/>
                <a:gd name="T12" fmla="*/ 73627430 w 581"/>
                <a:gd name="T13" fmla="*/ 67678707 h 609"/>
                <a:gd name="T14" fmla="*/ 61659637 w 581"/>
                <a:gd name="T15" fmla="*/ 64055516 h 609"/>
                <a:gd name="T16" fmla="*/ 49691843 w 581"/>
                <a:gd name="T17" fmla="*/ 69490662 h 609"/>
                <a:gd name="T18" fmla="*/ 51513233 w 581"/>
                <a:gd name="T19" fmla="*/ 75054951 h 609"/>
                <a:gd name="T20" fmla="*/ 3772261 w 581"/>
                <a:gd name="T21" fmla="*/ 78678142 h 609"/>
                <a:gd name="T22" fmla="*/ 0 w 581"/>
                <a:gd name="T23" fmla="*/ 10999436 h 609"/>
                <a:gd name="T24" fmla="*/ 10146404 w 581"/>
                <a:gd name="T25" fmla="*/ 7246742 h 609"/>
                <a:gd name="T26" fmla="*/ 17561444 w 581"/>
                <a:gd name="T27" fmla="*/ 18246178 h 609"/>
                <a:gd name="T28" fmla="*/ 24845922 w 581"/>
                <a:gd name="T29" fmla="*/ 7246742 h 609"/>
                <a:gd name="T30" fmla="*/ 28488341 w 581"/>
                <a:gd name="T31" fmla="*/ 10999436 h 609"/>
                <a:gd name="T32" fmla="*/ 43318061 w 581"/>
                <a:gd name="T33" fmla="*/ 10999436 h 609"/>
                <a:gd name="T34" fmla="*/ 46960119 w 581"/>
                <a:gd name="T35" fmla="*/ 7246742 h 609"/>
                <a:gd name="T36" fmla="*/ 54244957 w 581"/>
                <a:gd name="T37" fmla="*/ 18246178 h 609"/>
                <a:gd name="T38" fmla="*/ 61659637 w 581"/>
                <a:gd name="T39" fmla="*/ 7246742 h 609"/>
                <a:gd name="T40" fmla="*/ 71806401 w 581"/>
                <a:gd name="T41" fmla="*/ 10999436 h 609"/>
                <a:gd name="T42" fmla="*/ 66212751 w 581"/>
                <a:gd name="T43" fmla="*/ 59526167 h 609"/>
                <a:gd name="T44" fmla="*/ 10146404 w 581"/>
                <a:gd name="T45" fmla="*/ 63149718 h 609"/>
                <a:gd name="T46" fmla="*/ 12878128 w 581"/>
                <a:gd name="T47" fmla="*/ 65867111 h 609"/>
                <a:gd name="T48" fmla="*/ 39545439 w 581"/>
                <a:gd name="T49" fmla="*/ 63149718 h 609"/>
                <a:gd name="T50" fmla="*/ 39545439 w 581"/>
                <a:gd name="T51" fmla="*/ 63149718 h 609"/>
                <a:gd name="T52" fmla="*/ 39545439 w 581"/>
                <a:gd name="T53" fmla="*/ 63149718 h 609"/>
                <a:gd name="T54" fmla="*/ 12878128 w 581"/>
                <a:gd name="T55" fmla="*/ 60431965 h 609"/>
                <a:gd name="T56" fmla="*/ 58017218 w 581"/>
                <a:gd name="T57" fmla="*/ 28339815 h 609"/>
                <a:gd name="T58" fmla="*/ 13788823 w 581"/>
                <a:gd name="T59" fmla="*/ 28339815 h 609"/>
                <a:gd name="T60" fmla="*/ 13788823 w 581"/>
                <a:gd name="T61" fmla="*/ 35715700 h 609"/>
                <a:gd name="T62" fmla="*/ 61659637 w 581"/>
                <a:gd name="T63" fmla="*/ 31963007 h 609"/>
                <a:gd name="T64" fmla="*/ 58017218 w 581"/>
                <a:gd name="T65" fmla="*/ 43868240 h 609"/>
                <a:gd name="T66" fmla="*/ 35903020 w 581"/>
                <a:gd name="T67" fmla="*/ 43868240 h 609"/>
                <a:gd name="T68" fmla="*/ 13788823 w 581"/>
                <a:gd name="T69" fmla="*/ 43868240 h 609"/>
                <a:gd name="T70" fmla="*/ 13788823 w 581"/>
                <a:gd name="T71" fmla="*/ 51244484 h 609"/>
                <a:gd name="T72" fmla="*/ 35903020 w 581"/>
                <a:gd name="T73" fmla="*/ 51244484 h 609"/>
                <a:gd name="T74" fmla="*/ 61659637 w 581"/>
                <a:gd name="T75" fmla="*/ 47491791 h 609"/>
                <a:gd name="T76" fmla="*/ 54244957 w 581"/>
                <a:gd name="T77" fmla="*/ 14622627 h 609"/>
                <a:gd name="T78" fmla="*/ 50602538 w 581"/>
                <a:gd name="T79" fmla="*/ 10999436 h 609"/>
                <a:gd name="T80" fmla="*/ 54244957 w 581"/>
                <a:gd name="T81" fmla="*/ 0 h 609"/>
                <a:gd name="T82" fmla="*/ 58017218 w 581"/>
                <a:gd name="T83" fmla="*/ 10999436 h 609"/>
                <a:gd name="T84" fmla="*/ 35903020 w 581"/>
                <a:gd name="T85" fmla="*/ 14622627 h 609"/>
                <a:gd name="T86" fmla="*/ 32260601 w 581"/>
                <a:gd name="T87" fmla="*/ 10999436 h 609"/>
                <a:gd name="T88" fmla="*/ 35903020 w 581"/>
                <a:gd name="T89" fmla="*/ 0 h 609"/>
                <a:gd name="T90" fmla="*/ 39545439 w 581"/>
                <a:gd name="T91" fmla="*/ 10999436 h 609"/>
                <a:gd name="T92" fmla="*/ 17561444 w 581"/>
                <a:gd name="T93" fmla="*/ 14622627 h 609"/>
                <a:gd name="T94" fmla="*/ 13788823 w 581"/>
                <a:gd name="T95" fmla="*/ 10999436 h 609"/>
                <a:gd name="T96" fmla="*/ 17561444 w 581"/>
                <a:gd name="T97" fmla="*/ 0 h 609"/>
                <a:gd name="T98" fmla="*/ 21203502 w 581"/>
                <a:gd name="T99" fmla="*/ 10999436 h 609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581" h="609">
                  <a:moveTo>
                    <a:pt x="566" y="523"/>
                  </a:moveTo>
                  <a:lnTo>
                    <a:pt x="566" y="523"/>
                  </a:lnTo>
                  <a:cubicBezTo>
                    <a:pt x="495" y="594"/>
                    <a:pt x="495" y="594"/>
                    <a:pt x="495" y="594"/>
                  </a:cubicBezTo>
                  <a:cubicBezTo>
                    <a:pt x="488" y="601"/>
                    <a:pt x="481" y="608"/>
                    <a:pt x="474" y="608"/>
                  </a:cubicBezTo>
                  <a:cubicBezTo>
                    <a:pt x="467" y="608"/>
                    <a:pt x="460" y="601"/>
                    <a:pt x="453" y="594"/>
                  </a:cubicBezTo>
                  <a:cubicBezTo>
                    <a:pt x="417" y="558"/>
                    <a:pt x="417" y="558"/>
                    <a:pt x="417" y="558"/>
                  </a:cubicBezTo>
                  <a:cubicBezTo>
                    <a:pt x="410" y="551"/>
                    <a:pt x="410" y="544"/>
                    <a:pt x="410" y="537"/>
                  </a:cubicBezTo>
                  <a:cubicBezTo>
                    <a:pt x="410" y="523"/>
                    <a:pt x="417" y="509"/>
                    <a:pt x="439" y="509"/>
                  </a:cubicBezTo>
                  <a:cubicBezTo>
                    <a:pt x="446" y="509"/>
                    <a:pt x="453" y="516"/>
                    <a:pt x="453" y="523"/>
                  </a:cubicBezTo>
                  <a:cubicBezTo>
                    <a:pt x="474" y="537"/>
                    <a:pt x="474" y="537"/>
                    <a:pt x="474" y="537"/>
                  </a:cubicBezTo>
                  <a:cubicBezTo>
                    <a:pt x="530" y="481"/>
                    <a:pt x="530" y="481"/>
                    <a:pt x="530" y="481"/>
                  </a:cubicBezTo>
                  <a:cubicBezTo>
                    <a:pt x="537" y="474"/>
                    <a:pt x="545" y="474"/>
                    <a:pt x="552" y="474"/>
                  </a:cubicBezTo>
                  <a:cubicBezTo>
                    <a:pt x="566" y="474"/>
                    <a:pt x="580" y="488"/>
                    <a:pt x="580" y="502"/>
                  </a:cubicBezTo>
                  <a:cubicBezTo>
                    <a:pt x="580" y="509"/>
                    <a:pt x="573" y="516"/>
                    <a:pt x="566" y="523"/>
                  </a:cubicBezTo>
                  <a:close/>
                  <a:moveTo>
                    <a:pt x="474" y="495"/>
                  </a:moveTo>
                  <a:lnTo>
                    <a:pt x="474" y="495"/>
                  </a:lnTo>
                  <a:cubicBezTo>
                    <a:pt x="467" y="488"/>
                    <a:pt x="453" y="481"/>
                    <a:pt x="439" y="481"/>
                  </a:cubicBezTo>
                  <a:cubicBezTo>
                    <a:pt x="403" y="481"/>
                    <a:pt x="382" y="509"/>
                    <a:pt x="382" y="537"/>
                  </a:cubicBezTo>
                  <a:cubicBezTo>
                    <a:pt x="382" y="558"/>
                    <a:pt x="389" y="573"/>
                    <a:pt x="396" y="580"/>
                  </a:cubicBezTo>
                  <a:cubicBezTo>
                    <a:pt x="424" y="608"/>
                    <a:pt x="424" y="608"/>
                    <a:pt x="424" y="608"/>
                  </a:cubicBezTo>
                  <a:cubicBezTo>
                    <a:pt x="29" y="608"/>
                    <a:pt x="29" y="608"/>
                    <a:pt x="29" y="608"/>
                  </a:cubicBezTo>
                  <a:cubicBezTo>
                    <a:pt x="15" y="608"/>
                    <a:pt x="0" y="594"/>
                    <a:pt x="0" y="580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71"/>
                    <a:pt x="15" y="56"/>
                    <a:pt x="29" y="56"/>
                  </a:cubicBezTo>
                  <a:cubicBezTo>
                    <a:pt x="78" y="56"/>
                    <a:pt x="78" y="56"/>
                    <a:pt x="78" y="56"/>
                  </a:cubicBezTo>
                  <a:cubicBezTo>
                    <a:pt x="78" y="85"/>
                    <a:pt x="78" y="85"/>
                    <a:pt x="78" y="85"/>
                  </a:cubicBezTo>
                  <a:cubicBezTo>
                    <a:pt x="78" y="120"/>
                    <a:pt x="106" y="141"/>
                    <a:pt x="135" y="141"/>
                  </a:cubicBezTo>
                  <a:cubicBezTo>
                    <a:pt x="163" y="141"/>
                    <a:pt x="191" y="120"/>
                    <a:pt x="191" y="85"/>
                  </a:cubicBezTo>
                  <a:cubicBezTo>
                    <a:pt x="191" y="56"/>
                    <a:pt x="191" y="56"/>
                    <a:pt x="191" y="56"/>
                  </a:cubicBezTo>
                  <a:cubicBezTo>
                    <a:pt x="219" y="56"/>
                    <a:pt x="219" y="56"/>
                    <a:pt x="219" y="56"/>
                  </a:cubicBezTo>
                  <a:cubicBezTo>
                    <a:pt x="219" y="85"/>
                    <a:pt x="219" y="85"/>
                    <a:pt x="219" y="85"/>
                  </a:cubicBezTo>
                  <a:cubicBezTo>
                    <a:pt x="219" y="120"/>
                    <a:pt x="248" y="141"/>
                    <a:pt x="276" y="141"/>
                  </a:cubicBezTo>
                  <a:cubicBezTo>
                    <a:pt x="304" y="141"/>
                    <a:pt x="333" y="120"/>
                    <a:pt x="333" y="85"/>
                  </a:cubicBezTo>
                  <a:cubicBezTo>
                    <a:pt x="333" y="56"/>
                    <a:pt x="333" y="56"/>
                    <a:pt x="333" y="56"/>
                  </a:cubicBezTo>
                  <a:cubicBezTo>
                    <a:pt x="361" y="56"/>
                    <a:pt x="361" y="56"/>
                    <a:pt x="361" y="56"/>
                  </a:cubicBezTo>
                  <a:cubicBezTo>
                    <a:pt x="361" y="85"/>
                    <a:pt x="361" y="85"/>
                    <a:pt x="361" y="85"/>
                  </a:cubicBezTo>
                  <a:cubicBezTo>
                    <a:pt x="361" y="120"/>
                    <a:pt x="389" y="141"/>
                    <a:pt x="417" y="141"/>
                  </a:cubicBezTo>
                  <a:cubicBezTo>
                    <a:pt x="446" y="141"/>
                    <a:pt x="474" y="120"/>
                    <a:pt x="474" y="85"/>
                  </a:cubicBezTo>
                  <a:cubicBezTo>
                    <a:pt x="474" y="56"/>
                    <a:pt x="474" y="56"/>
                    <a:pt x="474" y="56"/>
                  </a:cubicBezTo>
                  <a:cubicBezTo>
                    <a:pt x="523" y="56"/>
                    <a:pt x="523" y="56"/>
                    <a:pt x="523" y="56"/>
                  </a:cubicBezTo>
                  <a:cubicBezTo>
                    <a:pt x="537" y="56"/>
                    <a:pt x="552" y="71"/>
                    <a:pt x="552" y="85"/>
                  </a:cubicBezTo>
                  <a:cubicBezTo>
                    <a:pt x="552" y="445"/>
                    <a:pt x="552" y="445"/>
                    <a:pt x="552" y="445"/>
                  </a:cubicBezTo>
                  <a:cubicBezTo>
                    <a:pt x="530" y="445"/>
                    <a:pt x="516" y="452"/>
                    <a:pt x="509" y="460"/>
                  </a:cubicBezTo>
                  <a:lnTo>
                    <a:pt x="474" y="495"/>
                  </a:lnTo>
                  <a:close/>
                  <a:moveTo>
                    <a:pt x="78" y="488"/>
                  </a:moveTo>
                  <a:lnTo>
                    <a:pt x="78" y="488"/>
                  </a:lnTo>
                  <a:cubicBezTo>
                    <a:pt x="78" y="502"/>
                    <a:pt x="85" y="509"/>
                    <a:pt x="99" y="509"/>
                  </a:cubicBezTo>
                  <a:cubicBezTo>
                    <a:pt x="283" y="509"/>
                    <a:pt x="283" y="509"/>
                    <a:pt x="283" y="509"/>
                  </a:cubicBezTo>
                  <a:cubicBezTo>
                    <a:pt x="297" y="509"/>
                    <a:pt x="304" y="502"/>
                    <a:pt x="304" y="488"/>
                  </a:cubicBezTo>
                  <a:cubicBezTo>
                    <a:pt x="304" y="474"/>
                    <a:pt x="297" y="467"/>
                    <a:pt x="283" y="467"/>
                  </a:cubicBezTo>
                  <a:cubicBezTo>
                    <a:pt x="99" y="467"/>
                    <a:pt x="99" y="467"/>
                    <a:pt x="99" y="467"/>
                  </a:cubicBezTo>
                  <a:cubicBezTo>
                    <a:pt x="85" y="467"/>
                    <a:pt x="78" y="474"/>
                    <a:pt x="78" y="488"/>
                  </a:cubicBezTo>
                  <a:close/>
                  <a:moveTo>
                    <a:pt x="446" y="219"/>
                  </a:moveTo>
                  <a:lnTo>
                    <a:pt x="446" y="219"/>
                  </a:lnTo>
                  <a:cubicBezTo>
                    <a:pt x="106" y="219"/>
                    <a:pt x="106" y="219"/>
                    <a:pt x="106" y="219"/>
                  </a:cubicBezTo>
                  <a:cubicBezTo>
                    <a:pt x="92" y="219"/>
                    <a:pt x="78" y="233"/>
                    <a:pt x="78" y="247"/>
                  </a:cubicBezTo>
                  <a:cubicBezTo>
                    <a:pt x="78" y="262"/>
                    <a:pt x="92" y="276"/>
                    <a:pt x="106" y="276"/>
                  </a:cubicBezTo>
                  <a:cubicBezTo>
                    <a:pt x="446" y="276"/>
                    <a:pt x="446" y="276"/>
                    <a:pt x="446" y="276"/>
                  </a:cubicBezTo>
                  <a:cubicBezTo>
                    <a:pt x="460" y="276"/>
                    <a:pt x="474" y="262"/>
                    <a:pt x="474" y="247"/>
                  </a:cubicBezTo>
                  <a:cubicBezTo>
                    <a:pt x="474" y="233"/>
                    <a:pt x="460" y="219"/>
                    <a:pt x="446" y="219"/>
                  </a:cubicBezTo>
                  <a:close/>
                  <a:moveTo>
                    <a:pt x="446" y="339"/>
                  </a:moveTo>
                  <a:lnTo>
                    <a:pt x="446" y="339"/>
                  </a:lnTo>
                  <a:cubicBezTo>
                    <a:pt x="276" y="339"/>
                    <a:pt x="276" y="339"/>
                    <a:pt x="276" y="339"/>
                  </a:cubicBezTo>
                  <a:cubicBezTo>
                    <a:pt x="226" y="339"/>
                    <a:pt x="226" y="339"/>
                    <a:pt x="226" y="339"/>
                  </a:cubicBezTo>
                  <a:cubicBezTo>
                    <a:pt x="106" y="339"/>
                    <a:pt x="106" y="339"/>
                    <a:pt x="106" y="339"/>
                  </a:cubicBezTo>
                  <a:cubicBezTo>
                    <a:pt x="92" y="339"/>
                    <a:pt x="78" y="353"/>
                    <a:pt x="78" y="367"/>
                  </a:cubicBezTo>
                  <a:cubicBezTo>
                    <a:pt x="78" y="389"/>
                    <a:pt x="92" y="396"/>
                    <a:pt x="106" y="396"/>
                  </a:cubicBezTo>
                  <a:cubicBezTo>
                    <a:pt x="226" y="396"/>
                    <a:pt x="226" y="396"/>
                    <a:pt x="226" y="396"/>
                  </a:cubicBezTo>
                  <a:cubicBezTo>
                    <a:pt x="276" y="396"/>
                    <a:pt x="276" y="396"/>
                    <a:pt x="276" y="396"/>
                  </a:cubicBezTo>
                  <a:cubicBezTo>
                    <a:pt x="446" y="396"/>
                    <a:pt x="446" y="396"/>
                    <a:pt x="446" y="396"/>
                  </a:cubicBezTo>
                  <a:cubicBezTo>
                    <a:pt x="460" y="396"/>
                    <a:pt x="474" y="389"/>
                    <a:pt x="474" y="367"/>
                  </a:cubicBezTo>
                  <a:cubicBezTo>
                    <a:pt x="474" y="353"/>
                    <a:pt x="460" y="339"/>
                    <a:pt x="446" y="339"/>
                  </a:cubicBezTo>
                  <a:close/>
                  <a:moveTo>
                    <a:pt x="417" y="113"/>
                  </a:moveTo>
                  <a:lnTo>
                    <a:pt x="417" y="113"/>
                  </a:lnTo>
                  <a:cubicBezTo>
                    <a:pt x="403" y="113"/>
                    <a:pt x="389" y="106"/>
                    <a:pt x="389" y="85"/>
                  </a:cubicBezTo>
                  <a:cubicBezTo>
                    <a:pt x="389" y="28"/>
                    <a:pt x="389" y="28"/>
                    <a:pt x="389" y="28"/>
                  </a:cubicBezTo>
                  <a:cubicBezTo>
                    <a:pt x="389" y="14"/>
                    <a:pt x="403" y="0"/>
                    <a:pt x="417" y="0"/>
                  </a:cubicBezTo>
                  <a:cubicBezTo>
                    <a:pt x="431" y="0"/>
                    <a:pt x="446" y="14"/>
                    <a:pt x="446" y="28"/>
                  </a:cubicBezTo>
                  <a:cubicBezTo>
                    <a:pt x="446" y="85"/>
                    <a:pt x="446" y="85"/>
                    <a:pt x="446" y="85"/>
                  </a:cubicBezTo>
                  <a:cubicBezTo>
                    <a:pt x="446" y="106"/>
                    <a:pt x="431" y="113"/>
                    <a:pt x="417" y="113"/>
                  </a:cubicBezTo>
                  <a:close/>
                  <a:moveTo>
                    <a:pt x="276" y="113"/>
                  </a:moveTo>
                  <a:lnTo>
                    <a:pt x="276" y="113"/>
                  </a:lnTo>
                  <a:cubicBezTo>
                    <a:pt x="262" y="113"/>
                    <a:pt x="248" y="106"/>
                    <a:pt x="248" y="85"/>
                  </a:cubicBezTo>
                  <a:cubicBezTo>
                    <a:pt x="248" y="28"/>
                    <a:pt x="248" y="28"/>
                    <a:pt x="248" y="28"/>
                  </a:cubicBezTo>
                  <a:cubicBezTo>
                    <a:pt x="248" y="14"/>
                    <a:pt x="262" y="0"/>
                    <a:pt x="276" y="0"/>
                  </a:cubicBezTo>
                  <a:cubicBezTo>
                    <a:pt x="290" y="0"/>
                    <a:pt x="304" y="14"/>
                    <a:pt x="304" y="28"/>
                  </a:cubicBezTo>
                  <a:cubicBezTo>
                    <a:pt x="304" y="85"/>
                    <a:pt x="304" y="85"/>
                    <a:pt x="304" y="85"/>
                  </a:cubicBezTo>
                  <a:cubicBezTo>
                    <a:pt x="304" y="106"/>
                    <a:pt x="290" y="113"/>
                    <a:pt x="276" y="113"/>
                  </a:cubicBezTo>
                  <a:close/>
                  <a:moveTo>
                    <a:pt x="135" y="113"/>
                  </a:moveTo>
                  <a:lnTo>
                    <a:pt x="135" y="113"/>
                  </a:lnTo>
                  <a:cubicBezTo>
                    <a:pt x="121" y="113"/>
                    <a:pt x="106" y="106"/>
                    <a:pt x="106" y="85"/>
                  </a:cubicBezTo>
                  <a:cubicBezTo>
                    <a:pt x="106" y="28"/>
                    <a:pt x="106" y="28"/>
                    <a:pt x="106" y="28"/>
                  </a:cubicBezTo>
                  <a:cubicBezTo>
                    <a:pt x="106" y="14"/>
                    <a:pt x="121" y="0"/>
                    <a:pt x="135" y="0"/>
                  </a:cubicBezTo>
                  <a:cubicBezTo>
                    <a:pt x="149" y="0"/>
                    <a:pt x="163" y="14"/>
                    <a:pt x="163" y="28"/>
                  </a:cubicBezTo>
                  <a:cubicBezTo>
                    <a:pt x="163" y="85"/>
                    <a:pt x="163" y="85"/>
                    <a:pt x="163" y="85"/>
                  </a:cubicBezTo>
                  <a:cubicBezTo>
                    <a:pt x="163" y="106"/>
                    <a:pt x="149" y="113"/>
                    <a:pt x="135" y="11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cs typeface="+mn-ea"/>
                <a:sym typeface="+mn-lt"/>
              </a:endParaRPr>
            </a:p>
          </p:txBody>
        </p:sp>
      </p:grpSp>
      <p:grpSp>
        <p:nvGrpSpPr>
          <p:cNvPr id="12" name="组合 11"/>
          <p:cNvGrpSpPr/>
          <p:nvPr userDrawn="1"/>
        </p:nvGrpSpPr>
        <p:grpSpPr>
          <a:xfrm>
            <a:off x="8879153" y="655120"/>
            <a:ext cx="575989" cy="576197"/>
            <a:chOff x="4788024" y="1275213"/>
            <a:chExt cx="432048" cy="432048"/>
          </a:xfrm>
        </p:grpSpPr>
        <p:sp>
          <p:nvSpPr>
            <p:cNvPr id="13" name="椭圆 65"/>
            <p:cNvSpPr>
              <a:spLocks noChangeArrowheads="1"/>
            </p:cNvSpPr>
            <p:nvPr/>
          </p:nvSpPr>
          <p:spPr bwMode="auto">
            <a:xfrm>
              <a:off x="4788024" y="1275213"/>
              <a:ext cx="432048" cy="432048"/>
            </a:xfrm>
            <a:prstGeom prst="ellipse">
              <a:avLst/>
            </a:prstGeom>
            <a:solidFill>
              <a:srgbClr val="F79600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4" name="Freeform 110"/>
            <p:cNvSpPr>
              <a:spLocks noChangeArrowheads="1"/>
            </p:cNvSpPr>
            <p:nvPr/>
          </p:nvSpPr>
          <p:spPr bwMode="auto">
            <a:xfrm>
              <a:off x="4891102" y="1366806"/>
              <a:ext cx="250679" cy="248862"/>
            </a:xfrm>
            <a:custGeom>
              <a:avLst/>
              <a:gdLst>
                <a:gd name="T0" fmla="*/ 78678142 w 609"/>
                <a:gd name="T1" fmla="*/ 71002280 h 602"/>
                <a:gd name="T2" fmla="*/ 78678142 w 609"/>
                <a:gd name="T3" fmla="*/ 71002280 h 602"/>
                <a:gd name="T4" fmla="*/ 71302258 w 609"/>
                <a:gd name="T5" fmla="*/ 78441997 h 602"/>
                <a:gd name="T6" fmla="*/ 65867111 w 609"/>
                <a:gd name="T7" fmla="*/ 76614673 h 602"/>
                <a:gd name="T8" fmla="*/ 44774038 w 609"/>
                <a:gd name="T9" fmla="*/ 54426302 h 602"/>
                <a:gd name="T10" fmla="*/ 29245613 w 609"/>
                <a:gd name="T11" fmla="*/ 59125033 h 602"/>
                <a:gd name="T12" fmla="*/ 0 w 609"/>
                <a:gd name="T13" fmla="*/ 29497307 h 602"/>
                <a:gd name="T14" fmla="*/ 29245613 w 609"/>
                <a:gd name="T15" fmla="*/ 0 h 602"/>
                <a:gd name="T16" fmla="*/ 58491226 w 609"/>
                <a:gd name="T17" fmla="*/ 29497307 h 602"/>
                <a:gd name="T18" fmla="*/ 54867675 w 609"/>
                <a:gd name="T19" fmla="*/ 44376380 h 602"/>
                <a:gd name="T20" fmla="*/ 75960749 w 609"/>
                <a:gd name="T21" fmla="*/ 65520668 h 602"/>
                <a:gd name="T22" fmla="*/ 78678142 w 609"/>
                <a:gd name="T23" fmla="*/ 71002280 h 602"/>
                <a:gd name="T24" fmla="*/ 29245613 w 609"/>
                <a:gd name="T25" fmla="*/ 7439717 h 602"/>
                <a:gd name="T26" fmla="*/ 29245613 w 609"/>
                <a:gd name="T27" fmla="*/ 7439717 h 602"/>
                <a:gd name="T28" fmla="*/ 7246742 w 609"/>
                <a:gd name="T29" fmla="*/ 29497307 h 602"/>
                <a:gd name="T30" fmla="*/ 29245613 w 609"/>
                <a:gd name="T31" fmla="*/ 51685677 h 602"/>
                <a:gd name="T32" fmla="*/ 51244484 w 609"/>
                <a:gd name="T33" fmla="*/ 29497307 h 602"/>
                <a:gd name="T34" fmla="*/ 29245613 w 609"/>
                <a:gd name="T35" fmla="*/ 7439717 h 602"/>
                <a:gd name="T36" fmla="*/ 42056644 w 609"/>
                <a:gd name="T37" fmla="*/ 33282375 h 602"/>
                <a:gd name="T38" fmla="*/ 42056644 w 609"/>
                <a:gd name="T39" fmla="*/ 33282375 h 602"/>
                <a:gd name="T40" fmla="*/ 32868804 w 609"/>
                <a:gd name="T41" fmla="*/ 33282375 h 602"/>
                <a:gd name="T42" fmla="*/ 32868804 w 609"/>
                <a:gd name="T43" fmla="*/ 41504973 h 602"/>
                <a:gd name="T44" fmla="*/ 29245613 w 609"/>
                <a:gd name="T45" fmla="*/ 45290042 h 602"/>
                <a:gd name="T46" fmla="*/ 25622062 w 609"/>
                <a:gd name="T47" fmla="*/ 41504973 h 602"/>
                <a:gd name="T48" fmla="*/ 25622062 w 609"/>
                <a:gd name="T49" fmla="*/ 33282375 h 602"/>
                <a:gd name="T50" fmla="*/ 17340380 w 609"/>
                <a:gd name="T51" fmla="*/ 33282375 h 602"/>
                <a:gd name="T52" fmla="*/ 13716829 w 609"/>
                <a:gd name="T53" fmla="*/ 29497307 h 602"/>
                <a:gd name="T54" fmla="*/ 17340380 w 609"/>
                <a:gd name="T55" fmla="*/ 25842658 h 602"/>
                <a:gd name="T56" fmla="*/ 25622062 w 609"/>
                <a:gd name="T57" fmla="*/ 25842658 h 602"/>
                <a:gd name="T58" fmla="*/ 25622062 w 609"/>
                <a:gd name="T59" fmla="*/ 16575978 h 602"/>
                <a:gd name="T60" fmla="*/ 29245613 w 609"/>
                <a:gd name="T61" fmla="*/ 12921329 h 602"/>
                <a:gd name="T62" fmla="*/ 32868804 w 609"/>
                <a:gd name="T63" fmla="*/ 16575978 h 602"/>
                <a:gd name="T64" fmla="*/ 32868804 w 609"/>
                <a:gd name="T65" fmla="*/ 25842658 h 602"/>
                <a:gd name="T66" fmla="*/ 42056644 w 609"/>
                <a:gd name="T67" fmla="*/ 25842658 h 602"/>
                <a:gd name="T68" fmla="*/ 45679835 w 609"/>
                <a:gd name="T69" fmla="*/ 29497307 h 602"/>
                <a:gd name="T70" fmla="*/ 42056644 w 609"/>
                <a:gd name="T71" fmla="*/ 33282375 h 60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609" h="602">
                  <a:moveTo>
                    <a:pt x="608" y="544"/>
                  </a:moveTo>
                  <a:lnTo>
                    <a:pt x="608" y="544"/>
                  </a:lnTo>
                  <a:cubicBezTo>
                    <a:pt x="608" y="573"/>
                    <a:pt x="579" y="601"/>
                    <a:pt x="551" y="601"/>
                  </a:cubicBezTo>
                  <a:cubicBezTo>
                    <a:pt x="530" y="601"/>
                    <a:pt x="516" y="594"/>
                    <a:pt x="509" y="587"/>
                  </a:cubicBezTo>
                  <a:cubicBezTo>
                    <a:pt x="346" y="417"/>
                    <a:pt x="346" y="417"/>
                    <a:pt x="346" y="417"/>
                  </a:cubicBezTo>
                  <a:cubicBezTo>
                    <a:pt x="311" y="438"/>
                    <a:pt x="269" y="453"/>
                    <a:pt x="226" y="453"/>
                  </a:cubicBezTo>
                  <a:cubicBezTo>
                    <a:pt x="106" y="453"/>
                    <a:pt x="0" y="347"/>
                    <a:pt x="0" y="226"/>
                  </a:cubicBezTo>
                  <a:cubicBezTo>
                    <a:pt x="0" y="99"/>
                    <a:pt x="106" y="0"/>
                    <a:pt x="226" y="0"/>
                  </a:cubicBezTo>
                  <a:cubicBezTo>
                    <a:pt x="353" y="0"/>
                    <a:pt x="452" y="99"/>
                    <a:pt x="452" y="226"/>
                  </a:cubicBezTo>
                  <a:cubicBezTo>
                    <a:pt x="452" y="269"/>
                    <a:pt x="445" y="304"/>
                    <a:pt x="424" y="340"/>
                  </a:cubicBezTo>
                  <a:cubicBezTo>
                    <a:pt x="587" y="502"/>
                    <a:pt x="587" y="502"/>
                    <a:pt x="587" y="502"/>
                  </a:cubicBezTo>
                  <a:cubicBezTo>
                    <a:pt x="601" y="516"/>
                    <a:pt x="608" y="530"/>
                    <a:pt x="608" y="544"/>
                  </a:cubicBezTo>
                  <a:close/>
                  <a:moveTo>
                    <a:pt x="226" y="57"/>
                  </a:moveTo>
                  <a:lnTo>
                    <a:pt x="226" y="57"/>
                  </a:lnTo>
                  <a:cubicBezTo>
                    <a:pt x="134" y="57"/>
                    <a:pt x="56" y="127"/>
                    <a:pt x="56" y="226"/>
                  </a:cubicBezTo>
                  <a:cubicBezTo>
                    <a:pt x="56" y="318"/>
                    <a:pt x="134" y="396"/>
                    <a:pt x="226" y="396"/>
                  </a:cubicBezTo>
                  <a:cubicBezTo>
                    <a:pt x="325" y="396"/>
                    <a:pt x="396" y="318"/>
                    <a:pt x="396" y="226"/>
                  </a:cubicBezTo>
                  <a:cubicBezTo>
                    <a:pt x="396" y="127"/>
                    <a:pt x="325" y="57"/>
                    <a:pt x="226" y="57"/>
                  </a:cubicBezTo>
                  <a:close/>
                  <a:moveTo>
                    <a:pt x="325" y="255"/>
                  </a:moveTo>
                  <a:lnTo>
                    <a:pt x="325" y="255"/>
                  </a:lnTo>
                  <a:cubicBezTo>
                    <a:pt x="254" y="255"/>
                    <a:pt x="254" y="255"/>
                    <a:pt x="254" y="255"/>
                  </a:cubicBezTo>
                  <a:cubicBezTo>
                    <a:pt x="254" y="318"/>
                    <a:pt x="254" y="318"/>
                    <a:pt x="254" y="318"/>
                  </a:cubicBezTo>
                  <a:cubicBezTo>
                    <a:pt x="254" y="333"/>
                    <a:pt x="247" y="347"/>
                    <a:pt x="226" y="347"/>
                  </a:cubicBezTo>
                  <a:cubicBezTo>
                    <a:pt x="212" y="347"/>
                    <a:pt x="198" y="333"/>
                    <a:pt x="198" y="318"/>
                  </a:cubicBezTo>
                  <a:cubicBezTo>
                    <a:pt x="198" y="255"/>
                    <a:pt x="198" y="255"/>
                    <a:pt x="198" y="255"/>
                  </a:cubicBezTo>
                  <a:cubicBezTo>
                    <a:pt x="134" y="255"/>
                    <a:pt x="134" y="255"/>
                    <a:pt x="134" y="255"/>
                  </a:cubicBezTo>
                  <a:cubicBezTo>
                    <a:pt x="120" y="255"/>
                    <a:pt x="106" y="241"/>
                    <a:pt x="106" y="226"/>
                  </a:cubicBezTo>
                  <a:cubicBezTo>
                    <a:pt x="106" y="205"/>
                    <a:pt x="120" y="198"/>
                    <a:pt x="134" y="198"/>
                  </a:cubicBezTo>
                  <a:cubicBezTo>
                    <a:pt x="198" y="198"/>
                    <a:pt x="198" y="198"/>
                    <a:pt x="198" y="198"/>
                  </a:cubicBezTo>
                  <a:cubicBezTo>
                    <a:pt x="198" y="127"/>
                    <a:pt x="198" y="127"/>
                    <a:pt x="198" y="127"/>
                  </a:cubicBezTo>
                  <a:cubicBezTo>
                    <a:pt x="198" y="113"/>
                    <a:pt x="212" y="99"/>
                    <a:pt x="226" y="99"/>
                  </a:cubicBezTo>
                  <a:cubicBezTo>
                    <a:pt x="247" y="99"/>
                    <a:pt x="254" y="113"/>
                    <a:pt x="254" y="127"/>
                  </a:cubicBezTo>
                  <a:cubicBezTo>
                    <a:pt x="254" y="198"/>
                    <a:pt x="254" y="198"/>
                    <a:pt x="254" y="198"/>
                  </a:cubicBezTo>
                  <a:cubicBezTo>
                    <a:pt x="325" y="198"/>
                    <a:pt x="325" y="198"/>
                    <a:pt x="325" y="198"/>
                  </a:cubicBezTo>
                  <a:cubicBezTo>
                    <a:pt x="339" y="198"/>
                    <a:pt x="353" y="205"/>
                    <a:pt x="353" y="226"/>
                  </a:cubicBezTo>
                  <a:cubicBezTo>
                    <a:pt x="353" y="241"/>
                    <a:pt x="339" y="255"/>
                    <a:pt x="325" y="25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cs typeface="+mn-ea"/>
                <a:sym typeface="+mn-lt"/>
              </a:endParaRPr>
            </a:p>
          </p:txBody>
        </p:sp>
      </p:grpSp>
      <p:grpSp>
        <p:nvGrpSpPr>
          <p:cNvPr id="15" name="组合 14"/>
          <p:cNvGrpSpPr/>
          <p:nvPr userDrawn="1"/>
        </p:nvGrpSpPr>
        <p:grpSpPr>
          <a:xfrm>
            <a:off x="9743137" y="654595"/>
            <a:ext cx="577036" cy="577246"/>
            <a:chOff x="5436096" y="1274820"/>
            <a:chExt cx="432833" cy="432834"/>
          </a:xfrm>
        </p:grpSpPr>
        <p:sp>
          <p:nvSpPr>
            <p:cNvPr id="16" name="椭圆 16"/>
            <p:cNvSpPr>
              <a:spLocks noChangeArrowheads="1"/>
            </p:cNvSpPr>
            <p:nvPr/>
          </p:nvSpPr>
          <p:spPr bwMode="auto">
            <a:xfrm>
              <a:off x="5436096" y="1274820"/>
              <a:ext cx="432833" cy="43283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7" name="Freeform 16"/>
            <p:cNvSpPr>
              <a:spLocks noChangeArrowheads="1"/>
            </p:cNvSpPr>
            <p:nvPr/>
          </p:nvSpPr>
          <p:spPr bwMode="auto">
            <a:xfrm>
              <a:off x="5554420" y="1377705"/>
              <a:ext cx="196183" cy="227065"/>
            </a:xfrm>
            <a:custGeom>
              <a:avLst/>
              <a:gdLst>
                <a:gd name="T0" fmla="*/ 58106390 w 475"/>
                <a:gd name="T1" fmla="*/ 71207247 h 552"/>
                <a:gd name="T2" fmla="*/ 58106390 w 475"/>
                <a:gd name="T3" fmla="*/ 71207247 h 552"/>
                <a:gd name="T4" fmla="*/ 54327993 w 475"/>
                <a:gd name="T5" fmla="*/ 71207247 h 552"/>
                <a:gd name="T6" fmla="*/ 54327993 w 475"/>
                <a:gd name="T7" fmla="*/ 0 h 552"/>
                <a:gd name="T8" fmla="*/ 58106390 w 475"/>
                <a:gd name="T9" fmla="*/ 0 h 552"/>
                <a:gd name="T10" fmla="*/ 61754124 w 475"/>
                <a:gd name="T11" fmla="*/ 3618618 h 552"/>
                <a:gd name="T12" fmla="*/ 61754124 w 475"/>
                <a:gd name="T13" fmla="*/ 67588630 h 552"/>
                <a:gd name="T14" fmla="*/ 58106390 w 475"/>
                <a:gd name="T15" fmla="*/ 71207247 h 552"/>
                <a:gd name="T16" fmla="*/ 7426131 w 475"/>
                <a:gd name="T17" fmla="*/ 67588630 h 552"/>
                <a:gd name="T18" fmla="*/ 7426131 w 475"/>
                <a:gd name="T19" fmla="*/ 67588630 h 552"/>
                <a:gd name="T20" fmla="*/ 7426131 w 475"/>
                <a:gd name="T21" fmla="*/ 63970012 h 552"/>
                <a:gd name="T22" fmla="*/ 13809846 w 475"/>
                <a:gd name="T23" fmla="*/ 63970012 h 552"/>
                <a:gd name="T24" fmla="*/ 21235977 w 475"/>
                <a:gd name="T25" fmla="*/ 56603721 h 552"/>
                <a:gd name="T26" fmla="*/ 13809846 w 475"/>
                <a:gd name="T27" fmla="*/ 49237429 h 552"/>
                <a:gd name="T28" fmla="*/ 7426131 w 475"/>
                <a:gd name="T29" fmla="*/ 49237429 h 552"/>
                <a:gd name="T30" fmla="*/ 7426131 w 475"/>
                <a:gd name="T31" fmla="*/ 42905028 h 552"/>
                <a:gd name="T32" fmla="*/ 13809846 w 475"/>
                <a:gd name="T33" fmla="*/ 42905028 h 552"/>
                <a:gd name="T34" fmla="*/ 21235977 w 475"/>
                <a:gd name="T35" fmla="*/ 35539095 h 552"/>
                <a:gd name="T36" fmla="*/ 13809846 w 475"/>
                <a:gd name="T37" fmla="*/ 28301860 h 552"/>
                <a:gd name="T38" fmla="*/ 7426131 w 475"/>
                <a:gd name="T39" fmla="*/ 28301860 h 552"/>
                <a:gd name="T40" fmla="*/ 7426131 w 475"/>
                <a:gd name="T41" fmla="*/ 21840403 h 552"/>
                <a:gd name="T42" fmla="*/ 13809846 w 475"/>
                <a:gd name="T43" fmla="*/ 21840403 h 552"/>
                <a:gd name="T44" fmla="*/ 21235977 w 475"/>
                <a:gd name="T45" fmla="*/ 14603167 h 552"/>
                <a:gd name="T46" fmla="*/ 13809846 w 475"/>
                <a:gd name="T47" fmla="*/ 7236876 h 552"/>
                <a:gd name="T48" fmla="*/ 7426131 w 475"/>
                <a:gd name="T49" fmla="*/ 7236876 h 552"/>
                <a:gd name="T50" fmla="*/ 7426131 w 475"/>
                <a:gd name="T51" fmla="*/ 3618618 h 552"/>
                <a:gd name="T52" fmla="*/ 11074226 w 475"/>
                <a:gd name="T53" fmla="*/ 0 h 552"/>
                <a:gd name="T54" fmla="*/ 50680259 w 475"/>
                <a:gd name="T55" fmla="*/ 0 h 552"/>
                <a:gd name="T56" fmla="*/ 50680259 w 475"/>
                <a:gd name="T57" fmla="*/ 71207247 h 552"/>
                <a:gd name="T58" fmla="*/ 11074226 w 475"/>
                <a:gd name="T59" fmla="*/ 71207247 h 552"/>
                <a:gd name="T60" fmla="*/ 7426131 w 475"/>
                <a:gd name="T61" fmla="*/ 67588630 h 552"/>
                <a:gd name="T62" fmla="*/ 17588243 w 475"/>
                <a:gd name="T63" fmla="*/ 14603167 h 552"/>
                <a:gd name="T64" fmla="*/ 17588243 w 475"/>
                <a:gd name="T65" fmla="*/ 14603167 h 552"/>
                <a:gd name="T66" fmla="*/ 13809846 w 475"/>
                <a:gd name="T67" fmla="*/ 18221785 h 552"/>
                <a:gd name="T68" fmla="*/ 3778036 w 475"/>
                <a:gd name="T69" fmla="*/ 18221785 h 552"/>
                <a:gd name="T70" fmla="*/ 0 w 475"/>
                <a:gd name="T71" fmla="*/ 14603167 h 552"/>
                <a:gd name="T72" fmla="*/ 3778036 w 475"/>
                <a:gd name="T73" fmla="*/ 10984909 h 552"/>
                <a:gd name="T74" fmla="*/ 13809846 w 475"/>
                <a:gd name="T75" fmla="*/ 10984909 h 552"/>
                <a:gd name="T76" fmla="*/ 17588243 w 475"/>
                <a:gd name="T77" fmla="*/ 14603167 h 552"/>
                <a:gd name="T78" fmla="*/ 3778036 w 475"/>
                <a:gd name="T79" fmla="*/ 31920478 h 552"/>
                <a:gd name="T80" fmla="*/ 3778036 w 475"/>
                <a:gd name="T81" fmla="*/ 31920478 h 552"/>
                <a:gd name="T82" fmla="*/ 13809846 w 475"/>
                <a:gd name="T83" fmla="*/ 31920478 h 552"/>
                <a:gd name="T84" fmla="*/ 17588243 w 475"/>
                <a:gd name="T85" fmla="*/ 35539095 h 552"/>
                <a:gd name="T86" fmla="*/ 13809846 w 475"/>
                <a:gd name="T87" fmla="*/ 39286770 h 552"/>
                <a:gd name="T88" fmla="*/ 3778036 w 475"/>
                <a:gd name="T89" fmla="*/ 39286770 h 552"/>
                <a:gd name="T90" fmla="*/ 0 w 475"/>
                <a:gd name="T91" fmla="*/ 35539095 h 552"/>
                <a:gd name="T92" fmla="*/ 3778036 w 475"/>
                <a:gd name="T93" fmla="*/ 31920478 h 552"/>
                <a:gd name="T94" fmla="*/ 3778036 w 475"/>
                <a:gd name="T95" fmla="*/ 52985462 h 552"/>
                <a:gd name="T96" fmla="*/ 3778036 w 475"/>
                <a:gd name="T97" fmla="*/ 52985462 h 552"/>
                <a:gd name="T98" fmla="*/ 13809846 w 475"/>
                <a:gd name="T99" fmla="*/ 52985462 h 552"/>
                <a:gd name="T100" fmla="*/ 17588243 w 475"/>
                <a:gd name="T101" fmla="*/ 56603721 h 552"/>
                <a:gd name="T102" fmla="*/ 13809846 w 475"/>
                <a:gd name="T103" fmla="*/ 60222338 h 552"/>
                <a:gd name="T104" fmla="*/ 3778036 w 475"/>
                <a:gd name="T105" fmla="*/ 60222338 h 552"/>
                <a:gd name="T106" fmla="*/ 0 w 475"/>
                <a:gd name="T107" fmla="*/ 56603721 h 552"/>
                <a:gd name="T108" fmla="*/ 3778036 w 475"/>
                <a:gd name="T109" fmla="*/ 52985462 h 552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475" h="552">
                  <a:moveTo>
                    <a:pt x="446" y="551"/>
                  </a:moveTo>
                  <a:lnTo>
                    <a:pt x="446" y="551"/>
                  </a:lnTo>
                  <a:cubicBezTo>
                    <a:pt x="417" y="551"/>
                    <a:pt x="417" y="551"/>
                    <a:pt x="417" y="551"/>
                  </a:cubicBezTo>
                  <a:cubicBezTo>
                    <a:pt x="417" y="0"/>
                    <a:pt x="417" y="0"/>
                    <a:pt x="417" y="0"/>
                  </a:cubicBezTo>
                  <a:cubicBezTo>
                    <a:pt x="446" y="0"/>
                    <a:pt x="446" y="0"/>
                    <a:pt x="446" y="0"/>
                  </a:cubicBezTo>
                  <a:cubicBezTo>
                    <a:pt x="460" y="0"/>
                    <a:pt x="474" y="14"/>
                    <a:pt x="474" y="28"/>
                  </a:cubicBezTo>
                  <a:cubicBezTo>
                    <a:pt x="474" y="523"/>
                    <a:pt x="474" y="523"/>
                    <a:pt x="474" y="523"/>
                  </a:cubicBezTo>
                  <a:cubicBezTo>
                    <a:pt x="474" y="537"/>
                    <a:pt x="460" y="551"/>
                    <a:pt x="446" y="551"/>
                  </a:cubicBezTo>
                  <a:close/>
                  <a:moveTo>
                    <a:pt x="57" y="523"/>
                  </a:moveTo>
                  <a:lnTo>
                    <a:pt x="57" y="523"/>
                  </a:lnTo>
                  <a:cubicBezTo>
                    <a:pt x="57" y="495"/>
                    <a:pt x="57" y="495"/>
                    <a:pt x="57" y="495"/>
                  </a:cubicBezTo>
                  <a:cubicBezTo>
                    <a:pt x="106" y="495"/>
                    <a:pt x="106" y="495"/>
                    <a:pt x="106" y="495"/>
                  </a:cubicBezTo>
                  <a:cubicBezTo>
                    <a:pt x="135" y="495"/>
                    <a:pt x="163" y="466"/>
                    <a:pt x="163" y="438"/>
                  </a:cubicBezTo>
                  <a:cubicBezTo>
                    <a:pt x="163" y="403"/>
                    <a:pt x="135" y="381"/>
                    <a:pt x="106" y="381"/>
                  </a:cubicBezTo>
                  <a:cubicBezTo>
                    <a:pt x="57" y="381"/>
                    <a:pt x="57" y="381"/>
                    <a:pt x="57" y="381"/>
                  </a:cubicBezTo>
                  <a:cubicBezTo>
                    <a:pt x="57" y="332"/>
                    <a:pt x="57" y="332"/>
                    <a:pt x="57" y="332"/>
                  </a:cubicBezTo>
                  <a:cubicBezTo>
                    <a:pt x="106" y="332"/>
                    <a:pt x="106" y="332"/>
                    <a:pt x="106" y="332"/>
                  </a:cubicBezTo>
                  <a:cubicBezTo>
                    <a:pt x="135" y="332"/>
                    <a:pt x="163" y="304"/>
                    <a:pt x="163" y="275"/>
                  </a:cubicBezTo>
                  <a:cubicBezTo>
                    <a:pt x="163" y="247"/>
                    <a:pt x="135" y="219"/>
                    <a:pt x="106" y="219"/>
                  </a:cubicBezTo>
                  <a:cubicBezTo>
                    <a:pt x="57" y="219"/>
                    <a:pt x="57" y="219"/>
                    <a:pt x="57" y="219"/>
                  </a:cubicBezTo>
                  <a:cubicBezTo>
                    <a:pt x="57" y="169"/>
                    <a:pt x="57" y="169"/>
                    <a:pt x="57" y="169"/>
                  </a:cubicBezTo>
                  <a:cubicBezTo>
                    <a:pt x="106" y="169"/>
                    <a:pt x="106" y="169"/>
                    <a:pt x="106" y="169"/>
                  </a:cubicBezTo>
                  <a:cubicBezTo>
                    <a:pt x="135" y="169"/>
                    <a:pt x="163" y="148"/>
                    <a:pt x="163" y="113"/>
                  </a:cubicBezTo>
                  <a:cubicBezTo>
                    <a:pt x="163" y="85"/>
                    <a:pt x="135" y="56"/>
                    <a:pt x="106" y="56"/>
                  </a:cubicBezTo>
                  <a:cubicBezTo>
                    <a:pt x="57" y="56"/>
                    <a:pt x="57" y="56"/>
                    <a:pt x="57" y="56"/>
                  </a:cubicBezTo>
                  <a:cubicBezTo>
                    <a:pt x="57" y="28"/>
                    <a:pt x="57" y="28"/>
                    <a:pt x="57" y="28"/>
                  </a:cubicBezTo>
                  <a:cubicBezTo>
                    <a:pt x="57" y="14"/>
                    <a:pt x="71" y="0"/>
                    <a:pt x="85" y="0"/>
                  </a:cubicBezTo>
                  <a:cubicBezTo>
                    <a:pt x="389" y="0"/>
                    <a:pt x="389" y="0"/>
                    <a:pt x="389" y="0"/>
                  </a:cubicBezTo>
                  <a:cubicBezTo>
                    <a:pt x="389" y="551"/>
                    <a:pt x="389" y="551"/>
                    <a:pt x="389" y="551"/>
                  </a:cubicBezTo>
                  <a:cubicBezTo>
                    <a:pt x="85" y="551"/>
                    <a:pt x="85" y="551"/>
                    <a:pt x="85" y="551"/>
                  </a:cubicBezTo>
                  <a:cubicBezTo>
                    <a:pt x="71" y="551"/>
                    <a:pt x="57" y="537"/>
                    <a:pt x="57" y="523"/>
                  </a:cubicBezTo>
                  <a:close/>
                  <a:moveTo>
                    <a:pt x="135" y="113"/>
                  </a:moveTo>
                  <a:lnTo>
                    <a:pt x="135" y="113"/>
                  </a:lnTo>
                  <a:cubicBezTo>
                    <a:pt x="135" y="134"/>
                    <a:pt x="120" y="141"/>
                    <a:pt x="106" y="141"/>
                  </a:cubicBezTo>
                  <a:cubicBezTo>
                    <a:pt x="29" y="141"/>
                    <a:pt x="29" y="141"/>
                    <a:pt x="29" y="141"/>
                  </a:cubicBezTo>
                  <a:cubicBezTo>
                    <a:pt x="15" y="141"/>
                    <a:pt x="0" y="134"/>
                    <a:pt x="0" y="113"/>
                  </a:cubicBezTo>
                  <a:cubicBezTo>
                    <a:pt x="0" y="99"/>
                    <a:pt x="15" y="85"/>
                    <a:pt x="29" y="85"/>
                  </a:cubicBezTo>
                  <a:cubicBezTo>
                    <a:pt x="106" y="85"/>
                    <a:pt x="106" y="85"/>
                    <a:pt x="106" y="85"/>
                  </a:cubicBezTo>
                  <a:cubicBezTo>
                    <a:pt x="120" y="85"/>
                    <a:pt x="135" y="99"/>
                    <a:pt x="135" y="113"/>
                  </a:cubicBezTo>
                  <a:close/>
                  <a:moveTo>
                    <a:pt x="29" y="247"/>
                  </a:moveTo>
                  <a:lnTo>
                    <a:pt x="29" y="247"/>
                  </a:lnTo>
                  <a:cubicBezTo>
                    <a:pt x="106" y="247"/>
                    <a:pt x="106" y="247"/>
                    <a:pt x="106" y="247"/>
                  </a:cubicBezTo>
                  <a:cubicBezTo>
                    <a:pt x="120" y="247"/>
                    <a:pt x="135" y="261"/>
                    <a:pt x="135" y="275"/>
                  </a:cubicBezTo>
                  <a:cubicBezTo>
                    <a:pt x="135" y="290"/>
                    <a:pt x="120" y="304"/>
                    <a:pt x="106" y="304"/>
                  </a:cubicBezTo>
                  <a:cubicBezTo>
                    <a:pt x="29" y="304"/>
                    <a:pt x="29" y="304"/>
                    <a:pt x="29" y="304"/>
                  </a:cubicBezTo>
                  <a:cubicBezTo>
                    <a:pt x="15" y="304"/>
                    <a:pt x="0" y="290"/>
                    <a:pt x="0" y="275"/>
                  </a:cubicBezTo>
                  <a:cubicBezTo>
                    <a:pt x="0" y="261"/>
                    <a:pt x="15" y="247"/>
                    <a:pt x="29" y="247"/>
                  </a:cubicBezTo>
                  <a:close/>
                  <a:moveTo>
                    <a:pt x="29" y="410"/>
                  </a:moveTo>
                  <a:lnTo>
                    <a:pt x="29" y="410"/>
                  </a:lnTo>
                  <a:cubicBezTo>
                    <a:pt x="106" y="410"/>
                    <a:pt x="106" y="410"/>
                    <a:pt x="106" y="410"/>
                  </a:cubicBezTo>
                  <a:cubicBezTo>
                    <a:pt x="120" y="410"/>
                    <a:pt x="135" y="417"/>
                    <a:pt x="135" y="438"/>
                  </a:cubicBezTo>
                  <a:cubicBezTo>
                    <a:pt x="135" y="452"/>
                    <a:pt x="120" y="466"/>
                    <a:pt x="106" y="466"/>
                  </a:cubicBezTo>
                  <a:cubicBezTo>
                    <a:pt x="29" y="466"/>
                    <a:pt x="29" y="466"/>
                    <a:pt x="29" y="466"/>
                  </a:cubicBezTo>
                  <a:cubicBezTo>
                    <a:pt x="15" y="466"/>
                    <a:pt x="0" y="452"/>
                    <a:pt x="0" y="438"/>
                  </a:cubicBezTo>
                  <a:cubicBezTo>
                    <a:pt x="0" y="417"/>
                    <a:pt x="15" y="410"/>
                    <a:pt x="29" y="41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cs typeface="+mn-ea"/>
                <a:sym typeface="+mn-lt"/>
              </a:endParaRPr>
            </a:p>
          </p:txBody>
        </p:sp>
      </p:grpSp>
      <p:grpSp>
        <p:nvGrpSpPr>
          <p:cNvPr id="18" name="组合 17"/>
          <p:cNvGrpSpPr/>
          <p:nvPr userDrawn="1"/>
        </p:nvGrpSpPr>
        <p:grpSpPr>
          <a:xfrm>
            <a:off x="7151187" y="654595"/>
            <a:ext cx="577036" cy="577246"/>
            <a:chOff x="3491880" y="1274820"/>
            <a:chExt cx="432833" cy="432834"/>
          </a:xfrm>
        </p:grpSpPr>
        <p:sp>
          <p:nvSpPr>
            <p:cNvPr id="19" name="椭圆 16"/>
            <p:cNvSpPr>
              <a:spLocks noChangeArrowheads="1"/>
            </p:cNvSpPr>
            <p:nvPr/>
          </p:nvSpPr>
          <p:spPr bwMode="auto">
            <a:xfrm>
              <a:off x="3491880" y="1274820"/>
              <a:ext cx="432833" cy="432834"/>
            </a:xfrm>
            <a:prstGeom prst="ellipse">
              <a:avLst/>
            </a:prstGeom>
            <a:solidFill>
              <a:srgbClr val="1369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20" name="Freeform 75"/>
            <p:cNvSpPr>
              <a:spLocks noChangeArrowheads="1"/>
            </p:cNvSpPr>
            <p:nvPr/>
          </p:nvSpPr>
          <p:spPr bwMode="auto">
            <a:xfrm>
              <a:off x="3583864" y="1385879"/>
              <a:ext cx="248863" cy="210716"/>
            </a:xfrm>
            <a:custGeom>
              <a:avLst/>
              <a:gdLst>
                <a:gd name="T0" fmla="*/ 74657633 w 602"/>
                <a:gd name="T1" fmla="*/ 66362244 h 510"/>
                <a:gd name="T2" fmla="*/ 74657633 w 602"/>
                <a:gd name="T3" fmla="*/ 66362244 h 510"/>
                <a:gd name="T4" fmla="*/ 3654665 w 602"/>
                <a:gd name="T5" fmla="*/ 66362244 h 510"/>
                <a:gd name="T6" fmla="*/ 0 w 602"/>
                <a:gd name="T7" fmla="*/ 62711741 h 510"/>
                <a:gd name="T8" fmla="*/ 0 w 602"/>
                <a:gd name="T9" fmla="*/ 3650503 h 510"/>
                <a:gd name="T10" fmla="*/ 3654665 w 602"/>
                <a:gd name="T11" fmla="*/ 0 h 510"/>
                <a:gd name="T12" fmla="*/ 7308970 w 602"/>
                <a:gd name="T13" fmla="*/ 3650503 h 510"/>
                <a:gd name="T14" fmla="*/ 7308970 w 602"/>
                <a:gd name="T15" fmla="*/ 50717076 h 510"/>
                <a:gd name="T16" fmla="*/ 7308970 w 602"/>
                <a:gd name="T17" fmla="*/ 50717076 h 510"/>
                <a:gd name="T18" fmla="*/ 7308970 w 602"/>
                <a:gd name="T19" fmla="*/ 58930528 h 510"/>
                <a:gd name="T20" fmla="*/ 74657633 w 602"/>
                <a:gd name="T21" fmla="*/ 58930528 h 510"/>
                <a:gd name="T22" fmla="*/ 78442719 w 602"/>
                <a:gd name="T23" fmla="*/ 62711741 h 510"/>
                <a:gd name="T24" fmla="*/ 74657633 w 602"/>
                <a:gd name="T25" fmla="*/ 66362244 h 510"/>
                <a:gd name="T26" fmla="*/ 66434636 w 602"/>
                <a:gd name="T27" fmla="*/ 55280025 h 510"/>
                <a:gd name="T28" fmla="*/ 66434636 w 602"/>
                <a:gd name="T29" fmla="*/ 55280025 h 510"/>
                <a:gd name="T30" fmla="*/ 58995246 w 602"/>
                <a:gd name="T31" fmla="*/ 55280025 h 510"/>
                <a:gd name="T32" fmla="*/ 55340580 w 602"/>
                <a:gd name="T33" fmla="*/ 51629522 h 510"/>
                <a:gd name="T34" fmla="*/ 55340580 w 602"/>
                <a:gd name="T35" fmla="*/ 25814941 h 510"/>
                <a:gd name="T36" fmla="*/ 58995246 w 602"/>
                <a:gd name="T37" fmla="*/ 22164077 h 510"/>
                <a:gd name="T38" fmla="*/ 66434636 w 602"/>
                <a:gd name="T39" fmla="*/ 22164077 h 510"/>
                <a:gd name="T40" fmla="*/ 70089301 w 602"/>
                <a:gd name="T41" fmla="*/ 25814941 h 510"/>
                <a:gd name="T42" fmla="*/ 70089301 w 602"/>
                <a:gd name="T43" fmla="*/ 51629522 h 510"/>
                <a:gd name="T44" fmla="*/ 66434636 w 602"/>
                <a:gd name="T45" fmla="*/ 55280025 h 510"/>
                <a:gd name="T46" fmla="*/ 45159830 w 602"/>
                <a:gd name="T47" fmla="*/ 55280025 h 510"/>
                <a:gd name="T48" fmla="*/ 45159830 w 602"/>
                <a:gd name="T49" fmla="*/ 55280025 h 510"/>
                <a:gd name="T50" fmla="*/ 37850860 w 602"/>
                <a:gd name="T51" fmla="*/ 55280025 h 510"/>
                <a:gd name="T52" fmla="*/ 34065774 w 602"/>
                <a:gd name="T53" fmla="*/ 51629522 h 510"/>
                <a:gd name="T54" fmla="*/ 34065774 w 602"/>
                <a:gd name="T55" fmla="*/ 11082219 h 510"/>
                <a:gd name="T56" fmla="*/ 37850860 w 602"/>
                <a:gd name="T57" fmla="*/ 7431355 h 510"/>
                <a:gd name="T58" fmla="*/ 45159830 w 602"/>
                <a:gd name="T59" fmla="*/ 7431355 h 510"/>
                <a:gd name="T60" fmla="*/ 48814495 w 602"/>
                <a:gd name="T61" fmla="*/ 11082219 h 510"/>
                <a:gd name="T62" fmla="*/ 48814495 w 602"/>
                <a:gd name="T63" fmla="*/ 51629522 h 510"/>
                <a:gd name="T64" fmla="*/ 45159830 w 602"/>
                <a:gd name="T65" fmla="*/ 55280025 h 510"/>
                <a:gd name="T66" fmla="*/ 24929472 w 602"/>
                <a:gd name="T67" fmla="*/ 55280025 h 510"/>
                <a:gd name="T68" fmla="*/ 24929472 w 602"/>
                <a:gd name="T69" fmla="*/ 55280025 h 510"/>
                <a:gd name="T70" fmla="*/ 17489720 w 602"/>
                <a:gd name="T71" fmla="*/ 55280025 h 510"/>
                <a:gd name="T72" fmla="*/ 13835055 w 602"/>
                <a:gd name="T73" fmla="*/ 51629522 h 510"/>
                <a:gd name="T74" fmla="*/ 13835055 w 602"/>
                <a:gd name="T75" fmla="*/ 44198166 h 510"/>
                <a:gd name="T76" fmla="*/ 17489720 w 602"/>
                <a:gd name="T77" fmla="*/ 40547302 h 510"/>
                <a:gd name="T78" fmla="*/ 24929472 w 602"/>
                <a:gd name="T79" fmla="*/ 40547302 h 510"/>
                <a:gd name="T80" fmla="*/ 28583776 w 602"/>
                <a:gd name="T81" fmla="*/ 44198166 h 510"/>
                <a:gd name="T82" fmla="*/ 28583776 w 602"/>
                <a:gd name="T83" fmla="*/ 51629522 h 510"/>
                <a:gd name="T84" fmla="*/ 24929472 w 602"/>
                <a:gd name="T85" fmla="*/ 55280025 h 51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02" h="510">
                  <a:moveTo>
                    <a:pt x="572" y="509"/>
                  </a:moveTo>
                  <a:lnTo>
                    <a:pt x="572" y="509"/>
                  </a:lnTo>
                  <a:cubicBezTo>
                    <a:pt x="28" y="509"/>
                    <a:pt x="28" y="509"/>
                    <a:pt x="28" y="509"/>
                  </a:cubicBezTo>
                  <a:cubicBezTo>
                    <a:pt x="14" y="509"/>
                    <a:pt x="0" y="502"/>
                    <a:pt x="0" y="481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14"/>
                    <a:pt x="14" y="0"/>
                    <a:pt x="28" y="0"/>
                  </a:cubicBezTo>
                  <a:cubicBezTo>
                    <a:pt x="42" y="0"/>
                    <a:pt x="56" y="14"/>
                    <a:pt x="56" y="28"/>
                  </a:cubicBezTo>
                  <a:cubicBezTo>
                    <a:pt x="56" y="389"/>
                    <a:pt x="56" y="389"/>
                    <a:pt x="56" y="389"/>
                  </a:cubicBezTo>
                  <a:cubicBezTo>
                    <a:pt x="56" y="452"/>
                    <a:pt x="56" y="452"/>
                    <a:pt x="56" y="452"/>
                  </a:cubicBezTo>
                  <a:cubicBezTo>
                    <a:pt x="572" y="452"/>
                    <a:pt x="572" y="452"/>
                    <a:pt x="572" y="452"/>
                  </a:cubicBezTo>
                  <a:cubicBezTo>
                    <a:pt x="594" y="452"/>
                    <a:pt x="601" y="467"/>
                    <a:pt x="601" y="481"/>
                  </a:cubicBezTo>
                  <a:cubicBezTo>
                    <a:pt x="601" y="502"/>
                    <a:pt x="594" y="509"/>
                    <a:pt x="572" y="509"/>
                  </a:cubicBezTo>
                  <a:close/>
                  <a:moveTo>
                    <a:pt x="509" y="424"/>
                  </a:moveTo>
                  <a:lnTo>
                    <a:pt x="509" y="424"/>
                  </a:lnTo>
                  <a:cubicBezTo>
                    <a:pt x="452" y="424"/>
                    <a:pt x="452" y="424"/>
                    <a:pt x="452" y="424"/>
                  </a:cubicBezTo>
                  <a:cubicBezTo>
                    <a:pt x="438" y="424"/>
                    <a:pt x="424" y="417"/>
                    <a:pt x="424" y="396"/>
                  </a:cubicBezTo>
                  <a:cubicBezTo>
                    <a:pt x="424" y="198"/>
                    <a:pt x="424" y="198"/>
                    <a:pt x="424" y="198"/>
                  </a:cubicBezTo>
                  <a:cubicBezTo>
                    <a:pt x="424" y="184"/>
                    <a:pt x="438" y="170"/>
                    <a:pt x="452" y="170"/>
                  </a:cubicBezTo>
                  <a:cubicBezTo>
                    <a:pt x="509" y="170"/>
                    <a:pt x="509" y="170"/>
                    <a:pt x="509" y="170"/>
                  </a:cubicBezTo>
                  <a:cubicBezTo>
                    <a:pt x="523" y="170"/>
                    <a:pt x="537" y="184"/>
                    <a:pt x="537" y="198"/>
                  </a:cubicBezTo>
                  <a:cubicBezTo>
                    <a:pt x="537" y="396"/>
                    <a:pt x="537" y="396"/>
                    <a:pt x="537" y="396"/>
                  </a:cubicBezTo>
                  <a:cubicBezTo>
                    <a:pt x="537" y="417"/>
                    <a:pt x="523" y="424"/>
                    <a:pt x="509" y="424"/>
                  </a:cubicBezTo>
                  <a:close/>
                  <a:moveTo>
                    <a:pt x="346" y="424"/>
                  </a:moveTo>
                  <a:lnTo>
                    <a:pt x="346" y="424"/>
                  </a:lnTo>
                  <a:cubicBezTo>
                    <a:pt x="290" y="424"/>
                    <a:pt x="290" y="424"/>
                    <a:pt x="290" y="424"/>
                  </a:cubicBezTo>
                  <a:cubicBezTo>
                    <a:pt x="276" y="424"/>
                    <a:pt x="261" y="417"/>
                    <a:pt x="261" y="396"/>
                  </a:cubicBezTo>
                  <a:cubicBezTo>
                    <a:pt x="261" y="85"/>
                    <a:pt x="261" y="85"/>
                    <a:pt x="261" y="85"/>
                  </a:cubicBezTo>
                  <a:cubicBezTo>
                    <a:pt x="261" y="71"/>
                    <a:pt x="276" y="57"/>
                    <a:pt x="290" y="57"/>
                  </a:cubicBezTo>
                  <a:cubicBezTo>
                    <a:pt x="346" y="57"/>
                    <a:pt x="346" y="57"/>
                    <a:pt x="346" y="57"/>
                  </a:cubicBezTo>
                  <a:cubicBezTo>
                    <a:pt x="367" y="57"/>
                    <a:pt x="374" y="71"/>
                    <a:pt x="374" y="85"/>
                  </a:cubicBezTo>
                  <a:cubicBezTo>
                    <a:pt x="374" y="396"/>
                    <a:pt x="374" y="396"/>
                    <a:pt x="374" y="396"/>
                  </a:cubicBezTo>
                  <a:cubicBezTo>
                    <a:pt x="374" y="417"/>
                    <a:pt x="367" y="424"/>
                    <a:pt x="346" y="424"/>
                  </a:cubicBezTo>
                  <a:close/>
                  <a:moveTo>
                    <a:pt x="191" y="424"/>
                  </a:moveTo>
                  <a:lnTo>
                    <a:pt x="191" y="424"/>
                  </a:lnTo>
                  <a:cubicBezTo>
                    <a:pt x="134" y="424"/>
                    <a:pt x="134" y="424"/>
                    <a:pt x="134" y="424"/>
                  </a:cubicBezTo>
                  <a:cubicBezTo>
                    <a:pt x="113" y="424"/>
                    <a:pt x="106" y="417"/>
                    <a:pt x="106" y="396"/>
                  </a:cubicBezTo>
                  <a:cubicBezTo>
                    <a:pt x="106" y="339"/>
                    <a:pt x="106" y="339"/>
                    <a:pt x="106" y="339"/>
                  </a:cubicBezTo>
                  <a:cubicBezTo>
                    <a:pt x="106" y="325"/>
                    <a:pt x="113" y="311"/>
                    <a:pt x="134" y="311"/>
                  </a:cubicBezTo>
                  <a:cubicBezTo>
                    <a:pt x="191" y="311"/>
                    <a:pt x="191" y="311"/>
                    <a:pt x="191" y="311"/>
                  </a:cubicBezTo>
                  <a:cubicBezTo>
                    <a:pt x="205" y="311"/>
                    <a:pt x="219" y="325"/>
                    <a:pt x="219" y="339"/>
                  </a:cubicBezTo>
                  <a:cubicBezTo>
                    <a:pt x="219" y="396"/>
                    <a:pt x="219" y="396"/>
                    <a:pt x="219" y="396"/>
                  </a:cubicBezTo>
                  <a:cubicBezTo>
                    <a:pt x="219" y="417"/>
                    <a:pt x="205" y="424"/>
                    <a:pt x="191" y="42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cs typeface="+mn-ea"/>
                <a:sym typeface="+mn-lt"/>
              </a:endParaRPr>
            </a:p>
          </p:txBody>
        </p:sp>
      </p:grpSp>
      <p:grpSp>
        <p:nvGrpSpPr>
          <p:cNvPr id="21" name="组合 20"/>
          <p:cNvGrpSpPr/>
          <p:nvPr userDrawn="1"/>
        </p:nvGrpSpPr>
        <p:grpSpPr>
          <a:xfrm>
            <a:off x="8015170" y="654595"/>
            <a:ext cx="577036" cy="577246"/>
            <a:chOff x="4139952" y="1274820"/>
            <a:chExt cx="432833" cy="432834"/>
          </a:xfrm>
        </p:grpSpPr>
        <p:sp>
          <p:nvSpPr>
            <p:cNvPr id="22" name="椭圆 16"/>
            <p:cNvSpPr>
              <a:spLocks noChangeArrowheads="1"/>
            </p:cNvSpPr>
            <p:nvPr/>
          </p:nvSpPr>
          <p:spPr bwMode="auto">
            <a:xfrm>
              <a:off x="4139952" y="1274820"/>
              <a:ext cx="432833" cy="432834"/>
            </a:xfrm>
            <a:prstGeom prst="ellipse">
              <a:avLst/>
            </a:prstGeom>
            <a:solidFill>
              <a:srgbClr val="3992DB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23" name="Freeform 84"/>
            <p:cNvSpPr>
              <a:spLocks noChangeArrowheads="1"/>
            </p:cNvSpPr>
            <p:nvPr/>
          </p:nvSpPr>
          <p:spPr bwMode="auto">
            <a:xfrm>
              <a:off x="4241546" y="1366806"/>
              <a:ext cx="248863" cy="248863"/>
            </a:xfrm>
            <a:custGeom>
              <a:avLst/>
              <a:gdLst>
                <a:gd name="T0" fmla="*/ 43332858 w 602"/>
                <a:gd name="T1" fmla="*/ 34979440 h 602"/>
                <a:gd name="T2" fmla="*/ 43332858 w 602"/>
                <a:gd name="T3" fmla="*/ 34979440 h 602"/>
                <a:gd name="T4" fmla="*/ 43332858 w 602"/>
                <a:gd name="T5" fmla="*/ 0 h 602"/>
                <a:gd name="T6" fmla="*/ 78442719 w 602"/>
                <a:gd name="T7" fmla="*/ 34979440 h 602"/>
                <a:gd name="T8" fmla="*/ 43332858 w 602"/>
                <a:gd name="T9" fmla="*/ 34979440 h 602"/>
                <a:gd name="T10" fmla="*/ 36023527 w 602"/>
                <a:gd name="T11" fmla="*/ 78442719 h 602"/>
                <a:gd name="T12" fmla="*/ 36023527 w 602"/>
                <a:gd name="T13" fmla="*/ 78442719 h 602"/>
                <a:gd name="T14" fmla="*/ 0 w 602"/>
                <a:gd name="T15" fmla="*/ 42419192 h 602"/>
                <a:gd name="T16" fmla="*/ 36023527 w 602"/>
                <a:gd name="T17" fmla="*/ 7308970 h 602"/>
                <a:gd name="T18" fmla="*/ 36023527 w 602"/>
                <a:gd name="T19" fmla="*/ 42419192 h 602"/>
                <a:gd name="T20" fmla="*/ 71002968 w 602"/>
                <a:gd name="T21" fmla="*/ 42419192 h 602"/>
                <a:gd name="T22" fmla="*/ 36023527 w 602"/>
                <a:gd name="T23" fmla="*/ 78442719 h 60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602" h="602">
                  <a:moveTo>
                    <a:pt x="332" y="268"/>
                  </a:moveTo>
                  <a:lnTo>
                    <a:pt x="332" y="268"/>
                  </a:lnTo>
                  <a:cubicBezTo>
                    <a:pt x="332" y="0"/>
                    <a:pt x="332" y="0"/>
                    <a:pt x="332" y="0"/>
                  </a:cubicBezTo>
                  <a:cubicBezTo>
                    <a:pt x="481" y="0"/>
                    <a:pt x="601" y="120"/>
                    <a:pt x="601" y="268"/>
                  </a:cubicBezTo>
                  <a:lnTo>
                    <a:pt x="332" y="268"/>
                  </a:lnTo>
                  <a:close/>
                  <a:moveTo>
                    <a:pt x="276" y="601"/>
                  </a:moveTo>
                  <a:lnTo>
                    <a:pt x="276" y="601"/>
                  </a:lnTo>
                  <a:cubicBezTo>
                    <a:pt x="120" y="601"/>
                    <a:pt x="0" y="480"/>
                    <a:pt x="0" y="325"/>
                  </a:cubicBezTo>
                  <a:cubicBezTo>
                    <a:pt x="0" y="176"/>
                    <a:pt x="120" y="56"/>
                    <a:pt x="276" y="56"/>
                  </a:cubicBezTo>
                  <a:cubicBezTo>
                    <a:pt x="276" y="325"/>
                    <a:pt x="276" y="325"/>
                    <a:pt x="276" y="325"/>
                  </a:cubicBezTo>
                  <a:cubicBezTo>
                    <a:pt x="544" y="325"/>
                    <a:pt x="544" y="325"/>
                    <a:pt x="544" y="325"/>
                  </a:cubicBezTo>
                  <a:cubicBezTo>
                    <a:pt x="544" y="480"/>
                    <a:pt x="424" y="601"/>
                    <a:pt x="276" y="60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正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69777" y="581333"/>
            <a:ext cx="10850541" cy="64812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2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ea"/>
                <a:ea typeface="+mn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idx="1" hasCustomPrompt="1"/>
          </p:nvPr>
        </p:nvSpPr>
        <p:spPr>
          <a:xfrm>
            <a:off x="669820" y="1508404"/>
            <a:ext cx="10850454" cy="4750044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zh-CN" altLang="en-US" dirty="0"/>
              <a:t>单击此处编辑正文</a:t>
            </a:r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2022/10/28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40" name="等腰三角形 39"/>
          <p:cNvSpPr/>
          <p:nvPr userDrawn="1"/>
        </p:nvSpPr>
        <p:spPr>
          <a:xfrm>
            <a:off x="7741543" y="3609725"/>
            <a:ext cx="6887119" cy="3248275"/>
          </a:xfrm>
          <a:prstGeom prst="triangle">
            <a:avLst/>
          </a:prstGeom>
          <a:solidFill>
            <a:srgbClr val="E9EAEF">
              <a:alpha val="5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等腰三角形 6"/>
          <p:cNvSpPr/>
          <p:nvPr userDrawn="1"/>
        </p:nvSpPr>
        <p:spPr>
          <a:xfrm flipH="1" flipV="1">
            <a:off x="-766394" y="-28491"/>
            <a:ext cx="3825848" cy="1804442"/>
          </a:xfrm>
          <a:prstGeom prst="triangle">
            <a:avLst/>
          </a:prstGeom>
          <a:solidFill>
            <a:srgbClr val="E9EAEF">
              <a:alpha val="5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等腰三角形 7"/>
          <p:cNvSpPr/>
          <p:nvPr userDrawn="1"/>
        </p:nvSpPr>
        <p:spPr>
          <a:xfrm flipH="1" flipV="1">
            <a:off x="1414174" y="635"/>
            <a:ext cx="3825848" cy="1804442"/>
          </a:xfrm>
          <a:prstGeom prst="triangle">
            <a:avLst/>
          </a:prstGeom>
          <a:solidFill>
            <a:srgbClr val="E9EAEF">
              <a:alpha val="5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等腰三角形 8"/>
          <p:cNvSpPr/>
          <p:nvPr userDrawn="1"/>
        </p:nvSpPr>
        <p:spPr>
          <a:xfrm>
            <a:off x="6086073" y="4299128"/>
            <a:ext cx="5426766" cy="2559507"/>
          </a:xfrm>
          <a:prstGeom prst="triangle">
            <a:avLst/>
          </a:prstGeom>
          <a:solidFill>
            <a:srgbClr val="E9EAEF">
              <a:alpha val="5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41" name="组合 40"/>
          <p:cNvGrpSpPr/>
          <p:nvPr userDrawn="1"/>
        </p:nvGrpSpPr>
        <p:grpSpPr>
          <a:xfrm>
            <a:off x="2308773" y="3437345"/>
            <a:ext cx="7551038" cy="105497"/>
            <a:chOff x="2101845" y="3387257"/>
            <a:chExt cx="7551038" cy="105497"/>
          </a:xfrm>
        </p:grpSpPr>
        <p:cxnSp>
          <p:nvCxnSpPr>
            <p:cNvPr id="42" name="直接连接符 41"/>
            <p:cNvCxnSpPr/>
            <p:nvPr/>
          </p:nvCxnSpPr>
          <p:spPr>
            <a:xfrm>
              <a:off x="2369489" y="3440005"/>
              <a:ext cx="7283394" cy="0"/>
            </a:xfrm>
            <a:prstGeom prst="line">
              <a:avLst/>
            </a:prstGeom>
            <a:ln w="28575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椭圆 44"/>
            <p:cNvSpPr/>
            <p:nvPr/>
          </p:nvSpPr>
          <p:spPr>
            <a:xfrm>
              <a:off x="2101845" y="3387257"/>
              <a:ext cx="105497" cy="105497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0" name="椭圆 9"/>
          <p:cNvSpPr/>
          <p:nvPr userDrawn="1"/>
        </p:nvSpPr>
        <p:spPr>
          <a:xfrm>
            <a:off x="10011958" y="3437345"/>
            <a:ext cx="105497" cy="105497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1" name="图片 10" descr="寄语(1)"/>
          <p:cNvPicPr>
            <a:picLocks noChangeAspect="1"/>
          </p:cNvPicPr>
          <p:nvPr userDrawn="1"/>
        </p:nvPicPr>
        <p:blipFill>
          <a:blip r:embed="rId2"/>
          <a:srcRect l="114" t="60287" r="-114" b="572"/>
          <a:stretch>
            <a:fillRect/>
          </a:stretch>
        </p:blipFill>
        <p:spPr>
          <a:xfrm>
            <a:off x="2480310" y="2508250"/>
            <a:ext cx="7532370" cy="1657985"/>
          </a:xfrm>
          <a:prstGeom prst="rect">
            <a:avLst/>
          </a:prstGeom>
        </p:spPr>
      </p:pic>
      <p:pic>
        <p:nvPicPr>
          <p:cNvPr id="16" name="图片 15">
            <a:extLst>
              <a:ext uri="{FF2B5EF4-FFF2-40B4-BE49-F238E27FC236}">
                <a16:creationId xmlns:a16="http://schemas.microsoft.com/office/drawing/2014/main" id="{DD30E425-C7EA-45F0-85AD-6C51CB843BA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2998" y="3789834"/>
            <a:ext cx="3952633" cy="61695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8049" y="274702"/>
            <a:ext cx="2742843" cy="585288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521" y="274702"/>
            <a:ext cx="8025355" cy="585288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2022/10/28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标题与图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5" name="标题 4"/>
          <p:cNvSpPr>
            <a:spLocks noGrp="1"/>
          </p:cNvSpPr>
          <p:nvPr>
            <p:ph type="title" hasCustomPrompt="1"/>
          </p:nvPr>
        </p:nvSpPr>
        <p:spPr>
          <a:xfrm>
            <a:off x="839974" y="727845"/>
            <a:ext cx="3931306" cy="1115266"/>
          </a:xfrm>
        </p:spPr>
        <p:txBody>
          <a:bodyPr anchor="ctr" anchorCtr="0"/>
          <a:lstStyle>
            <a:lvl1pPr>
              <a:defRPr sz="3200">
                <a:latin typeface="+mn-ea"/>
                <a:ea typeface="+mn-ea"/>
              </a:defRPr>
            </a:lvl1pPr>
          </a:lstStyle>
          <a:p>
            <a:r>
              <a:rPr lang="zh-CN" altLang="en-US"/>
              <a:t>单击此处编辑标题</a:t>
            </a:r>
          </a:p>
        </p:txBody>
      </p:sp>
      <p:sp>
        <p:nvSpPr>
          <p:cNvPr id="6" name="内容占位符 5"/>
          <p:cNvSpPr>
            <a:spLocks noGrp="1"/>
          </p:cNvSpPr>
          <p:nvPr>
            <p:ph idx="1" hasCustomPrompt="1"/>
          </p:nvPr>
        </p:nvSpPr>
        <p:spPr>
          <a:xfrm>
            <a:off x="5137617" y="727845"/>
            <a:ext cx="6171235" cy="5404215"/>
          </a:xfrm>
        </p:spPr>
        <p:txBody>
          <a:bodyPr/>
          <a:lstStyle>
            <a:lvl1pPr>
              <a:defRPr sz="2400">
                <a:latin typeface="+mn-ea"/>
                <a:ea typeface="+mn-ea"/>
              </a:defRPr>
            </a:lvl1pPr>
            <a:lvl2pPr marL="457200" indent="0">
              <a:buNone/>
              <a:defRPr sz="2400">
                <a:latin typeface="+mn-ea"/>
                <a:ea typeface="+mn-ea"/>
              </a:defRPr>
            </a:lvl2pPr>
            <a:lvl3pPr>
              <a:defRPr sz="2400">
                <a:latin typeface="+mn-ea"/>
                <a:ea typeface="+mn-ea"/>
              </a:defRPr>
            </a:lvl3pPr>
            <a:lvl4pPr>
              <a:defRPr sz="2400">
                <a:latin typeface="+mn-ea"/>
                <a:ea typeface="+mn-ea"/>
              </a:defRPr>
            </a:lvl4pPr>
            <a:lvl5pPr>
              <a:defRPr sz="2400">
                <a:latin typeface="+mn-ea"/>
                <a:ea typeface="+mn-ea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单击此处编辑正文</a:t>
            </a:r>
          </a:p>
        </p:txBody>
      </p:sp>
      <p:sp>
        <p:nvSpPr>
          <p:cNvPr id="7" name="文本占位符 6"/>
          <p:cNvSpPr>
            <a:spLocks noGrp="1"/>
          </p:cNvSpPr>
          <p:nvPr>
            <p:ph type="body" sz="half" idx="2" hasCustomPrompt="1"/>
          </p:nvPr>
        </p:nvSpPr>
        <p:spPr>
          <a:xfrm>
            <a:off x="839974" y="2240060"/>
            <a:ext cx="3931306" cy="3892636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+mn-ea"/>
                <a:ea typeface="+mn-ea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5365" indent="0">
              <a:buNone/>
              <a:defRPr sz="1000"/>
            </a:lvl6pPr>
            <a:lvl7pPr marL="2742565" indent="0">
              <a:buNone/>
              <a:defRPr sz="1000"/>
            </a:lvl7pPr>
            <a:lvl8pPr marL="3199765" indent="0">
              <a:buNone/>
              <a:defRPr sz="1000"/>
            </a:lvl8pPr>
            <a:lvl9pPr marL="3656965" indent="0">
              <a:buNone/>
              <a:defRPr sz="1000"/>
            </a:lvl9pPr>
          </a:lstStyle>
          <a:p>
            <a:pPr lvl="0"/>
            <a:r>
              <a:rPr lang="zh-CN" altLang="en-US"/>
              <a:t>单击此处编辑正文</a:t>
            </a:r>
          </a:p>
          <a:p>
            <a:pPr lvl="0"/>
            <a:r>
              <a:rPr lang="zh-CN" altLang="en-US">
                <a:sym typeface="+mn-ea"/>
              </a:rPr>
              <a:t>单击此处编辑正文</a:t>
            </a:r>
            <a:endParaRPr lang="zh-CN" altLang="en-US"/>
          </a:p>
          <a:p>
            <a:pPr lvl="0"/>
            <a:r>
              <a:rPr lang="zh-CN" altLang="en-US">
                <a:sym typeface="+mn-ea"/>
              </a:rPr>
              <a:t>单击此处编辑正文</a:t>
            </a:r>
            <a:endParaRPr lang="zh-CN" altLang="en-US"/>
          </a:p>
          <a:p>
            <a:pPr lvl="0"/>
            <a:r>
              <a:rPr lang="zh-CN" altLang="en-US">
                <a:sym typeface="+mn-ea"/>
              </a:rPr>
              <a:t>单击此处编辑正文</a:t>
            </a:r>
          </a:p>
          <a:p>
            <a:pPr lvl="0"/>
            <a:r>
              <a:rPr lang="zh-CN" altLang="en-US">
                <a:sym typeface="+mn-ea"/>
              </a:rPr>
              <a:t>单击此处编辑正文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注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 hasCustomPrompt="1"/>
          </p:nvPr>
        </p:nvSpPr>
        <p:spPr>
          <a:xfrm>
            <a:off x="669820" y="5606183"/>
            <a:ext cx="10850454" cy="558268"/>
          </a:xfrm>
        </p:spPr>
        <p:txBody>
          <a:bodyPr/>
          <a:lstStyle>
            <a:lvl1pPr>
              <a:defRPr b="0">
                <a:latin typeface="+mn-ea"/>
                <a:ea typeface="+mn-ea"/>
              </a:defRPr>
            </a:lvl1pPr>
          </a:lstStyle>
          <a:p>
            <a:r>
              <a:rPr lang="zh-CN" altLang="en-US"/>
              <a:t>单击此处编辑正文</a:t>
            </a:r>
          </a:p>
        </p:txBody>
      </p:sp>
      <p:sp>
        <p:nvSpPr>
          <p:cNvPr id="8" name="内容占位符 7"/>
          <p:cNvSpPr>
            <a:spLocks noGrp="1"/>
          </p:cNvSpPr>
          <p:nvPr>
            <p:ph idx="1" hasCustomPrompt="1"/>
          </p:nvPr>
        </p:nvSpPr>
        <p:spPr>
          <a:xfrm>
            <a:off x="669820" y="641469"/>
            <a:ext cx="10850454" cy="4556969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4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1pPr>
            <a:lvl2pPr marL="457200" marR="0" lvl="1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tabLst>
                <a:tab pos="1609725" algn="l"/>
              </a:tabLst>
              <a:defRPr kumimoji="0" lang="zh-CN" altLang="en-US" sz="24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4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4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4pPr>
            <a:lvl5pPr marL="2056765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4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单击此处编辑正文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单张大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idx="1" hasCustomPrompt="1"/>
          </p:nvPr>
        </p:nvSpPr>
        <p:spPr>
          <a:xfrm>
            <a:off x="0" y="0"/>
            <a:ext cx="12194539" cy="686943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4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1pPr>
            <a:lvl2pPr marL="457200" marR="0" lvl="1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tabLst>
                <a:tab pos="1609725" algn="l"/>
              </a:tabLst>
              <a:defRPr kumimoji="0" lang="zh-CN" altLang="en-US" sz="24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4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4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4pPr>
            <a:lvl5pPr marL="2056765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4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单击此处编辑正文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联图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内容占位符 1"/>
          <p:cNvSpPr>
            <a:spLocks noGrp="1"/>
          </p:cNvSpPr>
          <p:nvPr>
            <p:ph sz="half" idx="2" hasCustomPrompt="1"/>
          </p:nvPr>
        </p:nvSpPr>
        <p:spPr>
          <a:xfrm>
            <a:off x="467922" y="565255"/>
            <a:ext cx="5399196" cy="5728760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4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24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4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4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4pPr>
            <a:lvl5pPr marL="2056765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4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单击此处编辑正文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half" idx="13" hasCustomPrompt="1"/>
          </p:nvPr>
        </p:nvSpPr>
        <p:spPr>
          <a:xfrm>
            <a:off x="6286787" y="565255"/>
            <a:ext cx="5399196" cy="5728760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4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24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4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4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4pPr>
            <a:lvl5pPr marL="2056765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24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</a:t>
            </a:r>
            <a:r>
              <a:rPr>
                <a:sym typeface="+mn-ea"/>
              </a:rPr>
              <a:t>正文</a:t>
            </a:r>
            <a:endParaRPr dirty="0"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69777" y="623706"/>
            <a:ext cx="10850541" cy="899333"/>
          </a:xfrm>
        </p:spPr>
        <p:txBody>
          <a:bodyPr vert="horz" lIns="101600" tIns="38100" rIns="25400" bIns="38100" rtlCol="0" anchor="ctr" anchorCtr="0">
            <a:no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3200" b="0" i="0" u="none" strike="noStrike" kern="1200" cap="none" spc="600" normalizeH="0" baseline="0" noProof="1" dirty="0">
                <a:solidFill>
                  <a:schemeClr val="tx1"/>
                </a:solidFill>
                <a:effectLst/>
                <a:uFillTx/>
                <a:latin typeface="+mn-ea"/>
                <a:ea typeface="+mn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组合 41"/>
          <p:cNvGrpSpPr/>
          <p:nvPr userDrawn="1"/>
        </p:nvGrpSpPr>
        <p:grpSpPr>
          <a:xfrm>
            <a:off x="0" y="2202951"/>
            <a:ext cx="12190413" cy="2420263"/>
            <a:chOff x="170694" y="177982"/>
            <a:chExt cx="3936004" cy="781165"/>
          </a:xfrm>
        </p:grpSpPr>
        <p:sp>
          <p:nvSpPr>
            <p:cNvPr id="44" name="等腰三角形 43"/>
            <p:cNvSpPr/>
            <p:nvPr/>
          </p:nvSpPr>
          <p:spPr>
            <a:xfrm>
              <a:off x="1233863" y="177982"/>
              <a:ext cx="355284" cy="356514"/>
            </a:xfrm>
            <a:prstGeom prst="triangl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" name="等腰三角形 44"/>
            <p:cNvSpPr/>
            <p:nvPr/>
          </p:nvSpPr>
          <p:spPr>
            <a:xfrm flipV="1">
              <a:off x="200258" y="602633"/>
              <a:ext cx="355284" cy="356514"/>
            </a:xfrm>
            <a:prstGeom prst="triangl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" name="矩形 45"/>
            <p:cNvSpPr/>
            <p:nvPr/>
          </p:nvSpPr>
          <p:spPr>
            <a:xfrm>
              <a:off x="170694" y="261768"/>
              <a:ext cx="3936004" cy="61198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7" name="平行四边形 46"/>
            <p:cNvSpPr/>
            <p:nvPr/>
          </p:nvSpPr>
          <p:spPr>
            <a:xfrm>
              <a:off x="376965" y="178257"/>
              <a:ext cx="1036076" cy="779005"/>
            </a:xfrm>
            <a:prstGeom prst="parallelogram">
              <a:avLst>
                <a:gd name="adj" fmla="val 48207"/>
              </a:avLst>
            </a:prstGeom>
            <a:solidFill>
              <a:srgbClr val="1369B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8" name="文本框 6"/>
            <p:cNvSpPr txBox="1"/>
            <p:nvPr/>
          </p:nvSpPr>
          <p:spPr>
            <a:xfrm>
              <a:off x="619911" y="284178"/>
              <a:ext cx="650908" cy="553578"/>
            </a:xfrm>
            <a:prstGeom prst="rect">
              <a:avLst/>
            </a:prstGeom>
            <a:noFill/>
          </p:spPr>
          <p:txBody>
            <a:bodyPr wrap="square" lIns="68580" tIns="34290" rIns="68580" bIns="34290" rtlCol="0">
              <a:spAutoFit/>
            </a:bodyPr>
            <a:lstStyle/>
            <a:p>
              <a:endParaRPr lang="zh-CN" altLang="en-US" sz="10700" dirty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grpSp>
        <p:nvGrpSpPr>
          <p:cNvPr id="7" name="组合 6"/>
          <p:cNvGrpSpPr/>
          <p:nvPr userDrawn="1"/>
        </p:nvGrpSpPr>
        <p:grpSpPr>
          <a:xfrm>
            <a:off x="7919172" y="1700153"/>
            <a:ext cx="575989" cy="577246"/>
            <a:chOff x="6084168" y="1274820"/>
            <a:chExt cx="432048" cy="432834"/>
          </a:xfrm>
        </p:grpSpPr>
        <p:sp>
          <p:nvSpPr>
            <p:cNvPr id="14" name="椭圆 22"/>
            <p:cNvSpPr>
              <a:spLocks noChangeArrowheads="1"/>
            </p:cNvSpPr>
            <p:nvPr/>
          </p:nvSpPr>
          <p:spPr bwMode="auto">
            <a:xfrm>
              <a:off x="6084168" y="1274820"/>
              <a:ext cx="432048" cy="432834"/>
            </a:xfrm>
            <a:prstGeom prst="ellipse">
              <a:avLst/>
            </a:prstGeom>
            <a:solidFill>
              <a:srgbClr val="1369B2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9" name="Freeform 59"/>
            <p:cNvSpPr>
              <a:spLocks noChangeArrowheads="1"/>
            </p:cNvSpPr>
            <p:nvPr/>
          </p:nvSpPr>
          <p:spPr bwMode="auto">
            <a:xfrm>
              <a:off x="6180302" y="1365898"/>
              <a:ext cx="239780" cy="250679"/>
            </a:xfrm>
            <a:custGeom>
              <a:avLst/>
              <a:gdLst>
                <a:gd name="T0" fmla="*/ 73627430 w 581"/>
                <a:gd name="T1" fmla="*/ 67678707 h 609"/>
                <a:gd name="T2" fmla="*/ 61659637 w 581"/>
                <a:gd name="T3" fmla="*/ 78678142 h 609"/>
                <a:gd name="T4" fmla="*/ 54244957 w 581"/>
                <a:gd name="T5" fmla="*/ 72208055 h 609"/>
                <a:gd name="T6" fmla="*/ 57106883 w 581"/>
                <a:gd name="T7" fmla="*/ 65867111 h 609"/>
                <a:gd name="T8" fmla="*/ 61659637 w 581"/>
                <a:gd name="T9" fmla="*/ 69490662 h 609"/>
                <a:gd name="T10" fmla="*/ 71806401 w 581"/>
                <a:gd name="T11" fmla="*/ 61338122 h 609"/>
                <a:gd name="T12" fmla="*/ 73627430 w 581"/>
                <a:gd name="T13" fmla="*/ 67678707 h 609"/>
                <a:gd name="T14" fmla="*/ 61659637 w 581"/>
                <a:gd name="T15" fmla="*/ 64055516 h 609"/>
                <a:gd name="T16" fmla="*/ 49691843 w 581"/>
                <a:gd name="T17" fmla="*/ 69490662 h 609"/>
                <a:gd name="T18" fmla="*/ 51513233 w 581"/>
                <a:gd name="T19" fmla="*/ 75054951 h 609"/>
                <a:gd name="T20" fmla="*/ 3772261 w 581"/>
                <a:gd name="T21" fmla="*/ 78678142 h 609"/>
                <a:gd name="T22" fmla="*/ 0 w 581"/>
                <a:gd name="T23" fmla="*/ 10999436 h 609"/>
                <a:gd name="T24" fmla="*/ 10146404 w 581"/>
                <a:gd name="T25" fmla="*/ 7246742 h 609"/>
                <a:gd name="T26" fmla="*/ 17561444 w 581"/>
                <a:gd name="T27" fmla="*/ 18246178 h 609"/>
                <a:gd name="T28" fmla="*/ 24845922 w 581"/>
                <a:gd name="T29" fmla="*/ 7246742 h 609"/>
                <a:gd name="T30" fmla="*/ 28488341 w 581"/>
                <a:gd name="T31" fmla="*/ 10999436 h 609"/>
                <a:gd name="T32" fmla="*/ 43318061 w 581"/>
                <a:gd name="T33" fmla="*/ 10999436 h 609"/>
                <a:gd name="T34" fmla="*/ 46960119 w 581"/>
                <a:gd name="T35" fmla="*/ 7246742 h 609"/>
                <a:gd name="T36" fmla="*/ 54244957 w 581"/>
                <a:gd name="T37" fmla="*/ 18246178 h 609"/>
                <a:gd name="T38" fmla="*/ 61659637 w 581"/>
                <a:gd name="T39" fmla="*/ 7246742 h 609"/>
                <a:gd name="T40" fmla="*/ 71806401 w 581"/>
                <a:gd name="T41" fmla="*/ 10999436 h 609"/>
                <a:gd name="T42" fmla="*/ 66212751 w 581"/>
                <a:gd name="T43" fmla="*/ 59526167 h 609"/>
                <a:gd name="T44" fmla="*/ 10146404 w 581"/>
                <a:gd name="T45" fmla="*/ 63149718 h 609"/>
                <a:gd name="T46" fmla="*/ 12878128 w 581"/>
                <a:gd name="T47" fmla="*/ 65867111 h 609"/>
                <a:gd name="T48" fmla="*/ 39545439 w 581"/>
                <a:gd name="T49" fmla="*/ 63149718 h 609"/>
                <a:gd name="T50" fmla="*/ 39545439 w 581"/>
                <a:gd name="T51" fmla="*/ 63149718 h 609"/>
                <a:gd name="T52" fmla="*/ 39545439 w 581"/>
                <a:gd name="T53" fmla="*/ 63149718 h 609"/>
                <a:gd name="T54" fmla="*/ 12878128 w 581"/>
                <a:gd name="T55" fmla="*/ 60431965 h 609"/>
                <a:gd name="T56" fmla="*/ 58017218 w 581"/>
                <a:gd name="T57" fmla="*/ 28339815 h 609"/>
                <a:gd name="T58" fmla="*/ 13788823 w 581"/>
                <a:gd name="T59" fmla="*/ 28339815 h 609"/>
                <a:gd name="T60" fmla="*/ 13788823 w 581"/>
                <a:gd name="T61" fmla="*/ 35715700 h 609"/>
                <a:gd name="T62" fmla="*/ 61659637 w 581"/>
                <a:gd name="T63" fmla="*/ 31963007 h 609"/>
                <a:gd name="T64" fmla="*/ 58017218 w 581"/>
                <a:gd name="T65" fmla="*/ 43868240 h 609"/>
                <a:gd name="T66" fmla="*/ 35903020 w 581"/>
                <a:gd name="T67" fmla="*/ 43868240 h 609"/>
                <a:gd name="T68" fmla="*/ 13788823 w 581"/>
                <a:gd name="T69" fmla="*/ 43868240 h 609"/>
                <a:gd name="T70" fmla="*/ 13788823 w 581"/>
                <a:gd name="T71" fmla="*/ 51244484 h 609"/>
                <a:gd name="T72" fmla="*/ 35903020 w 581"/>
                <a:gd name="T73" fmla="*/ 51244484 h 609"/>
                <a:gd name="T74" fmla="*/ 61659637 w 581"/>
                <a:gd name="T75" fmla="*/ 47491791 h 609"/>
                <a:gd name="T76" fmla="*/ 54244957 w 581"/>
                <a:gd name="T77" fmla="*/ 14622627 h 609"/>
                <a:gd name="T78" fmla="*/ 50602538 w 581"/>
                <a:gd name="T79" fmla="*/ 10999436 h 609"/>
                <a:gd name="T80" fmla="*/ 54244957 w 581"/>
                <a:gd name="T81" fmla="*/ 0 h 609"/>
                <a:gd name="T82" fmla="*/ 58017218 w 581"/>
                <a:gd name="T83" fmla="*/ 10999436 h 609"/>
                <a:gd name="T84" fmla="*/ 35903020 w 581"/>
                <a:gd name="T85" fmla="*/ 14622627 h 609"/>
                <a:gd name="T86" fmla="*/ 32260601 w 581"/>
                <a:gd name="T87" fmla="*/ 10999436 h 609"/>
                <a:gd name="T88" fmla="*/ 35903020 w 581"/>
                <a:gd name="T89" fmla="*/ 0 h 609"/>
                <a:gd name="T90" fmla="*/ 39545439 w 581"/>
                <a:gd name="T91" fmla="*/ 10999436 h 609"/>
                <a:gd name="T92" fmla="*/ 17561444 w 581"/>
                <a:gd name="T93" fmla="*/ 14622627 h 609"/>
                <a:gd name="T94" fmla="*/ 13788823 w 581"/>
                <a:gd name="T95" fmla="*/ 10999436 h 609"/>
                <a:gd name="T96" fmla="*/ 17561444 w 581"/>
                <a:gd name="T97" fmla="*/ 0 h 609"/>
                <a:gd name="T98" fmla="*/ 21203502 w 581"/>
                <a:gd name="T99" fmla="*/ 10999436 h 609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581" h="609">
                  <a:moveTo>
                    <a:pt x="566" y="523"/>
                  </a:moveTo>
                  <a:lnTo>
                    <a:pt x="566" y="523"/>
                  </a:lnTo>
                  <a:cubicBezTo>
                    <a:pt x="495" y="594"/>
                    <a:pt x="495" y="594"/>
                    <a:pt x="495" y="594"/>
                  </a:cubicBezTo>
                  <a:cubicBezTo>
                    <a:pt x="488" y="601"/>
                    <a:pt x="481" y="608"/>
                    <a:pt x="474" y="608"/>
                  </a:cubicBezTo>
                  <a:cubicBezTo>
                    <a:pt x="467" y="608"/>
                    <a:pt x="460" y="601"/>
                    <a:pt x="453" y="594"/>
                  </a:cubicBezTo>
                  <a:cubicBezTo>
                    <a:pt x="417" y="558"/>
                    <a:pt x="417" y="558"/>
                    <a:pt x="417" y="558"/>
                  </a:cubicBezTo>
                  <a:cubicBezTo>
                    <a:pt x="410" y="551"/>
                    <a:pt x="410" y="544"/>
                    <a:pt x="410" y="537"/>
                  </a:cubicBezTo>
                  <a:cubicBezTo>
                    <a:pt x="410" y="523"/>
                    <a:pt x="417" y="509"/>
                    <a:pt x="439" y="509"/>
                  </a:cubicBezTo>
                  <a:cubicBezTo>
                    <a:pt x="446" y="509"/>
                    <a:pt x="453" y="516"/>
                    <a:pt x="453" y="523"/>
                  </a:cubicBezTo>
                  <a:cubicBezTo>
                    <a:pt x="474" y="537"/>
                    <a:pt x="474" y="537"/>
                    <a:pt x="474" y="537"/>
                  </a:cubicBezTo>
                  <a:cubicBezTo>
                    <a:pt x="530" y="481"/>
                    <a:pt x="530" y="481"/>
                    <a:pt x="530" y="481"/>
                  </a:cubicBezTo>
                  <a:cubicBezTo>
                    <a:pt x="537" y="474"/>
                    <a:pt x="545" y="474"/>
                    <a:pt x="552" y="474"/>
                  </a:cubicBezTo>
                  <a:cubicBezTo>
                    <a:pt x="566" y="474"/>
                    <a:pt x="580" y="488"/>
                    <a:pt x="580" y="502"/>
                  </a:cubicBezTo>
                  <a:cubicBezTo>
                    <a:pt x="580" y="509"/>
                    <a:pt x="573" y="516"/>
                    <a:pt x="566" y="523"/>
                  </a:cubicBezTo>
                  <a:close/>
                  <a:moveTo>
                    <a:pt x="474" y="495"/>
                  </a:moveTo>
                  <a:lnTo>
                    <a:pt x="474" y="495"/>
                  </a:lnTo>
                  <a:cubicBezTo>
                    <a:pt x="467" y="488"/>
                    <a:pt x="453" y="481"/>
                    <a:pt x="439" y="481"/>
                  </a:cubicBezTo>
                  <a:cubicBezTo>
                    <a:pt x="403" y="481"/>
                    <a:pt x="382" y="509"/>
                    <a:pt x="382" y="537"/>
                  </a:cubicBezTo>
                  <a:cubicBezTo>
                    <a:pt x="382" y="558"/>
                    <a:pt x="389" y="573"/>
                    <a:pt x="396" y="580"/>
                  </a:cubicBezTo>
                  <a:cubicBezTo>
                    <a:pt x="424" y="608"/>
                    <a:pt x="424" y="608"/>
                    <a:pt x="424" y="608"/>
                  </a:cubicBezTo>
                  <a:cubicBezTo>
                    <a:pt x="29" y="608"/>
                    <a:pt x="29" y="608"/>
                    <a:pt x="29" y="608"/>
                  </a:cubicBezTo>
                  <a:cubicBezTo>
                    <a:pt x="15" y="608"/>
                    <a:pt x="0" y="594"/>
                    <a:pt x="0" y="580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71"/>
                    <a:pt x="15" y="56"/>
                    <a:pt x="29" y="56"/>
                  </a:cubicBezTo>
                  <a:cubicBezTo>
                    <a:pt x="78" y="56"/>
                    <a:pt x="78" y="56"/>
                    <a:pt x="78" y="56"/>
                  </a:cubicBezTo>
                  <a:cubicBezTo>
                    <a:pt x="78" y="85"/>
                    <a:pt x="78" y="85"/>
                    <a:pt x="78" y="85"/>
                  </a:cubicBezTo>
                  <a:cubicBezTo>
                    <a:pt x="78" y="120"/>
                    <a:pt x="106" y="141"/>
                    <a:pt x="135" y="141"/>
                  </a:cubicBezTo>
                  <a:cubicBezTo>
                    <a:pt x="163" y="141"/>
                    <a:pt x="191" y="120"/>
                    <a:pt x="191" y="85"/>
                  </a:cubicBezTo>
                  <a:cubicBezTo>
                    <a:pt x="191" y="56"/>
                    <a:pt x="191" y="56"/>
                    <a:pt x="191" y="56"/>
                  </a:cubicBezTo>
                  <a:cubicBezTo>
                    <a:pt x="219" y="56"/>
                    <a:pt x="219" y="56"/>
                    <a:pt x="219" y="56"/>
                  </a:cubicBezTo>
                  <a:cubicBezTo>
                    <a:pt x="219" y="85"/>
                    <a:pt x="219" y="85"/>
                    <a:pt x="219" y="85"/>
                  </a:cubicBezTo>
                  <a:cubicBezTo>
                    <a:pt x="219" y="120"/>
                    <a:pt x="248" y="141"/>
                    <a:pt x="276" y="141"/>
                  </a:cubicBezTo>
                  <a:cubicBezTo>
                    <a:pt x="304" y="141"/>
                    <a:pt x="333" y="120"/>
                    <a:pt x="333" y="85"/>
                  </a:cubicBezTo>
                  <a:cubicBezTo>
                    <a:pt x="333" y="56"/>
                    <a:pt x="333" y="56"/>
                    <a:pt x="333" y="56"/>
                  </a:cubicBezTo>
                  <a:cubicBezTo>
                    <a:pt x="361" y="56"/>
                    <a:pt x="361" y="56"/>
                    <a:pt x="361" y="56"/>
                  </a:cubicBezTo>
                  <a:cubicBezTo>
                    <a:pt x="361" y="85"/>
                    <a:pt x="361" y="85"/>
                    <a:pt x="361" y="85"/>
                  </a:cubicBezTo>
                  <a:cubicBezTo>
                    <a:pt x="361" y="120"/>
                    <a:pt x="389" y="141"/>
                    <a:pt x="417" y="141"/>
                  </a:cubicBezTo>
                  <a:cubicBezTo>
                    <a:pt x="446" y="141"/>
                    <a:pt x="474" y="120"/>
                    <a:pt x="474" y="85"/>
                  </a:cubicBezTo>
                  <a:cubicBezTo>
                    <a:pt x="474" y="56"/>
                    <a:pt x="474" y="56"/>
                    <a:pt x="474" y="56"/>
                  </a:cubicBezTo>
                  <a:cubicBezTo>
                    <a:pt x="523" y="56"/>
                    <a:pt x="523" y="56"/>
                    <a:pt x="523" y="56"/>
                  </a:cubicBezTo>
                  <a:cubicBezTo>
                    <a:pt x="537" y="56"/>
                    <a:pt x="552" y="71"/>
                    <a:pt x="552" y="85"/>
                  </a:cubicBezTo>
                  <a:cubicBezTo>
                    <a:pt x="552" y="445"/>
                    <a:pt x="552" y="445"/>
                    <a:pt x="552" y="445"/>
                  </a:cubicBezTo>
                  <a:cubicBezTo>
                    <a:pt x="530" y="445"/>
                    <a:pt x="516" y="452"/>
                    <a:pt x="509" y="460"/>
                  </a:cubicBezTo>
                  <a:lnTo>
                    <a:pt x="474" y="495"/>
                  </a:lnTo>
                  <a:close/>
                  <a:moveTo>
                    <a:pt x="78" y="488"/>
                  </a:moveTo>
                  <a:lnTo>
                    <a:pt x="78" y="488"/>
                  </a:lnTo>
                  <a:cubicBezTo>
                    <a:pt x="78" y="502"/>
                    <a:pt x="85" y="509"/>
                    <a:pt x="99" y="509"/>
                  </a:cubicBezTo>
                  <a:cubicBezTo>
                    <a:pt x="283" y="509"/>
                    <a:pt x="283" y="509"/>
                    <a:pt x="283" y="509"/>
                  </a:cubicBezTo>
                  <a:cubicBezTo>
                    <a:pt x="297" y="509"/>
                    <a:pt x="304" y="502"/>
                    <a:pt x="304" y="488"/>
                  </a:cubicBezTo>
                  <a:cubicBezTo>
                    <a:pt x="304" y="474"/>
                    <a:pt x="297" y="467"/>
                    <a:pt x="283" y="467"/>
                  </a:cubicBezTo>
                  <a:cubicBezTo>
                    <a:pt x="99" y="467"/>
                    <a:pt x="99" y="467"/>
                    <a:pt x="99" y="467"/>
                  </a:cubicBezTo>
                  <a:cubicBezTo>
                    <a:pt x="85" y="467"/>
                    <a:pt x="78" y="474"/>
                    <a:pt x="78" y="488"/>
                  </a:cubicBezTo>
                  <a:close/>
                  <a:moveTo>
                    <a:pt x="446" y="219"/>
                  </a:moveTo>
                  <a:lnTo>
                    <a:pt x="446" y="219"/>
                  </a:lnTo>
                  <a:cubicBezTo>
                    <a:pt x="106" y="219"/>
                    <a:pt x="106" y="219"/>
                    <a:pt x="106" y="219"/>
                  </a:cubicBezTo>
                  <a:cubicBezTo>
                    <a:pt x="92" y="219"/>
                    <a:pt x="78" y="233"/>
                    <a:pt x="78" y="247"/>
                  </a:cubicBezTo>
                  <a:cubicBezTo>
                    <a:pt x="78" y="262"/>
                    <a:pt x="92" y="276"/>
                    <a:pt x="106" y="276"/>
                  </a:cubicBezTo>
                  <a:cubicBezTo>
                    <a:pt x="446" y="276"/>
                    <a:pt x="446" y="276"/>
                    <a:pt x="446" y="276"/>
                  </a:cubicBezTo>
                  <a:cubicBezTo>
                    <a:pt x="460" y="276"/>
                    <a:pt x="474" y="262"/>
                    <a:pt x="474" y="247"/>
                  </a:cubicBezTo>
                  <a:cubicBezTo>
                    <a:pt x="474" y="233"/>
                    <a:pt x="460" y="219"/>
                    <a:pt x="446" y="219"/>
                  </a:cubicBezTo>
                  <a:close/>
                  <a:moveTo>
                    <a:pt x="446" y="339"/>
                  </a:moveTo>
                  <a:lnTo>
                    <a:pt x="446" y="339"/>
                  </a:lnTo>
                  <a:cubicBezTo>
                    <a:pt x="276" y="339"/>
                    <a:pt x="276" y="339"/>
                    <a:pt x="276" y="339"/>
                  </a:cubicBezTo>
                  <a:cubicBezTo>
                    <a:pt x="226" y="339"/>
                    <a:pt x="226" y="339"/>
                    <a:pt x="226" y="339"/>
                  </a:cubicBezTo>
                  <a:cubicBezTo>
                    <a:pt x="106" y="339"/>
                    <a:pt x="106" y="339"/>
                    <a:pt x="106" y="339"/>
                  </a:cubicBezTo>
                  <a:cubicBezTo>
                    <a:pt x="92" y="339"/>
                    <a:pt x="78" y="353"/>
                    <a:pt x="78" y="367"/>
                  </a:cubicBezTo>
                  <a:cubicBezTo>
                    <a:pt x="78" y="389"/>
                    <a:pt x="92" y="396"/>
                    <a:pt x="106" y="396"/>
                  </a:cubicBezTo>
                  <a:cubicBezTo>
                    <a:pt x="226" y="396"/>
                    <a:pt x="226" y="396"/>
                    <a:pt x="226" y="396"/>
                  </a:cubicBezTo>
                  <a:cubicBezTo>
                    <a:pt x="276" y="396"/>
                    <a:pt x="276" y="396"/>
                    <a:pt x="276" y="396"/>
                  </a:cubicBezTo>
                  <a:cubicBezTo>
                    <a:pt x="446" y="396"/>
                    <a:pt x="446" y="396"/>
                    <a:pt x="446" y="396"/>
                  </a:cubicBezTo>
                  <a:cubicBezTo>
                    <a:pt x="460" y="396"/>
                    <a:pt x="474" y="389"/>
                    <a:pt x="474" y="367"/>
                  </a:cubicBezTo>
                  <a:cubicBezTo>
                    <a:pt x="474" y="353"/>
                    <a:pt x="460" y="339"/>
                    <a:pt x="446" y="339"/>
                  </a:cubicBezTo>
                  <a:close/>
                  <a:moveTo>
                    <a:pt x="417" y="113"/>
                  </a:moveTo>
                  <a:lnTo>
                    <a:pt x="417" y="113"/>
                  </a:lnTo>
                  <a:cubicBezTo>
                    <a:pt x="403" y="113"/>
                    <a:pt x="389" y="106"/>
                    <a:pt x="389" y="85"/>
                  </a:cubicBezTo>
                  <a:cubicBezTo>
                    <a:pt x="389" y="28"/>
                    <a:pt x="389" y="28"/>
                    <a:pt x="389" y="28"/>
                  </a:cubicBezTo>
                  <a:cubicBezTo>
                    <a:pt x="389" y="14"/>
                    <a:pt x="403" y="0"/>
                    <a:pt x="417" y="0"/>
                  </a:cubicBezTo>
                  <a:cubicBezTo>
                    <a:pt x="431" y="0"/>
                    <a:pt x="446" y="14"/>
                    <a:pt x="446" y="28"/>
                  </a:cubicBezTo>
                  <a:cubicBezTo>
                    <a:pt x="446" y="85"/>
                    <a:pt x="446" y="85"/>
                    <a:pt x="446" y="85"/>
                  </a:cubicBezTo>
                  <a:cubicBezTo>
                    <a:pt x="446" y="106"/>
                    <a:pt x="431" y="113"/>
                    <a:pt x="417" y="113"/>
                  </a:cubicBezTo>
                  <a:close/>
                  <a:moveTo>
                    <a:pt x="276" y="113"/>
                  </a:moveTo>
                  <a:lnTo>
                    <a:pt x="276" y="113"/>
                  </a:lnTo>
                  <a:cubicBezTo>
                    <a:pt x="262" y="113"/>
                    <a:pt x="248" y="106"/>
                    <a:pt x="248" y="85"/>
                  </a:cubicBezTo>
                  <a:cubicBezTo>
                    <a:pt x="248" y="28"/>
                    <a:pt x="248" y="28"/>
                    <a:pt x="248" y="28"/>
                  </a:cubicBezTo>
                  <a:cubicBezTo>
                    <a:pt x="248" y="14"/>
                    <a:pt x="262" y="0"/>
                    <a:pt x="276" y="0"/>
                  </a:cubicBezTo>
                  <a:cubicBezTo>
                    <a:pt x="290" y="0"/>
                    <a:pt x="304" y="14"/>
                    <a:pt x="304" y="28"/>
                  </a:cubicBezTo>
                  <a:cubicBezTo>
                    <a:pt x="304" y="85"/>
                    <a:pt x="304" y="85"/>
                    <a:pt x="304" y="85"/>
                  </a:cubicBezTo>
                  <a:cubicBezTo>
                    <a:pt x="304" y="106"/>
                    <a:pt x="290" y="113"/>
                    <a:pt x="276" y="113"/>
                  </a:cubicBezTo>
                  <a:close/>
                  <a:moveTo>
                    <a:pt x="135" y="113"/>
                  </a:moveTo>
                  <a:lnTo>
                    <a:pt x="135" y="113"/>
                  </a:lnTo>
                  <a:cubicBezTo>
                    <a:pt x="121" y="113"/>
                    <a:pt x="106" y="106"/>
                    <a:pt x="106" y="85"/>
                  </a:cubicBezTo>
                  <a:cubicBezTo>
                    <a:pt x="106" y="28"/>
                    <a:pt x="106" y="28"/>
                    <a:pt x="106" y="28"/>
                  </a:cubicBezTo>
                  <a:cubicBezTo>
                    <a:pt x="106" y="14"/>
                    <a:pt x="121" y="0"/>
                    <a:pt x="135" y="0"/>
                  </a:cubicBezTo>
                  <a:cubicBezTo>
                    <a:pt x="149" y="0"/>
                    <a:pt x="163" y="14"/>
                    <a:pt x="163" y="28"/>
                  </a:cubicBezTo>
                  <a:cubicBezTo>
                    <a:pt x="163" y="85"/>
                    <a:pt x="163" y="85"/>
                    <a:pt x="163" y="85"/>
                  </a:cubicBezTo>
                  <a:cubicBezTo>
                    <a:pt x="163" y="106"/>
                    <a:pt x="149" y="113"/>
                    <a:pt x="135" y="11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cs typeface="+mn-ea"/>
                <a:sym typeface="+mn-lt"/>
              </a:endParaRPr>
            </a:p>
          </p:txBody>
        </p:sp>
      </p:grpSp>
      <p:grpSp>
        <p:nvGrpSpPr>
          <p:cNvPr id="8" name="组合 7"/>
          <p:cNvGrpSpPr/>
          <p:nvPr userDrawn="1"/>
        </p:nvGrpSpPr>
        <p:grpSpPr>
          <a:xfrm>
            <a:off x="6191205" y="1700678"/>
            <a:ext cx="575989" cy="576197"/>
            <a:chOff x="4788024" y="1275213"/>
            <a:chExt cx="432048" cy="432048"/>
          </a:xfrm>
        </p:grpSpPr>
        <p:sp>
          <p:nvSpPr>
            <p:cNvPr id="17" name="椭圆 65"/>
            <p:cNvSpPr>
              <a:spLocks noChangeArrowheads="1"/>
            </p:cNvSpPr>
            <p:nvPr/>
          </p:nvSpPr>
          <p:spPr bwMode="auto">
            <a:xfrm>
              <a:off x="4788024" y="1275213"/>
              <a:ext cx="432048" cy="432048"/>
            </a:xfrm>
            <a:prstGeom prst="ellipse">
              <a:avLst/>
            </a:prstGeom>
            <a:solidFill>
              <a:srgbClr val="F79600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20" name="Freeform 110"/>
            <p:cNvSpPr>
              <a:spLocks noChangeArrowheads="1"/>
            </p:cNvSpPr>
            <p:nvPr/>
          </p:nvSpPr>
          <p:spPr bwMode="auto">
            <a:xfrm>
              <a:off x="4891102" y="1366806"/>
              <a:ext cx="250679" cy="248862"/>
            </a:xfrm>
            <a:custGeom>
              <a:avLst/>
              <a:gdLst>
                <a:gd name="T0" fmla="*/ 78678142 w 609"/>
                <a:gd name="T1" fmla="*/ 71002280 h 602"/>
                <a:gd name="T2" fmla="*/ 78678142 w 609"/>
                <a:gd name="T3" fmla="*/ 71002280 h 602"/>
                <a:gd name="T4" fmla="*/ 71302258 w 609"/>
                <a:gd name="T5" fmla="*/ 78441997 h 602"/>
                <a:gd name="T6" fmla="*/ 65867111 w 609"/>
                <a:gd name="T7" fmla="*/ 76614673 h 602"/>
                <a:gd name="T8" fmla="*/ 44774038 w 609"/>
                <a:gd name="T9" fmla="*/ 54426302 h 602"/>
                <a:gd name="T10" fmla="*/ 29245613 w 609"/>
                <a:gd name="T11" fmla="*/ 59125033 h 602"/>
                <a:gd name="T12" fmla="*/ 0 w 609"/>
                <a:gd name="T13" fmla="*/ 29497307 h 602"/>
                <a:gd name="T14" fmla="*/ 29245613 w 609"/>
                <a:gd name="T15" fmla="*/ 0 h 602"/>
                <a:gd name="T16" fmla="*/ 58491226 w 609"/>
                <a:gd name="T17" fmla="*/ 29497307 h 602"/>
                <a:gd name="T18" fmla="*/ 54867675 w 609"/>
                <a:gd name="T19" fmla="*/ 44376380 h 602"/>
                <a:gd name="T20" fmla="*/ 75960749 w 609"/>
                <a:gd name="T21" fmla="*/ 65520668 h 602"/>
                <a:gd name="T22" fmla="*/ 78678142 w 609"/>
                <a:gd name="T23" fmla="*/ 71002280 h 602"/>
                <a:gd name="T24" fmla="*/ 29245613 w 609"/>
                <a:gd name="T25" fmla="*/ 7439717 h 602"/>
                <a:gd name="T26" fmla="*/ 29245613 w 609"/>
                <a:gd name="T27" fmla="*/ 7439717 h 602"/>
                <a:gd name="T28" fmla="*/ 7246742 w 609"/>
                <a:gd name="T29" fmla="*/ 29497307 h 602"/>
                <a:gd name="T30" fmla="*/ 29245613 w 609"/>
                <a:gd name="T31" fmla="*/ 51685677 h 602"/>
                <a:gd name="T32" fmla="*/ 51244484 w 609"/>
                <a:gd name="T33" fmla="*/ 29497307 h 602"/>
                <a:gd name="T34" fmla="*/ 29245613 w 609"/>
                <a:gd name="T35" fmla="*/ 7439717 h 602"/>
                <a:gd name="T36" fmla="*/ 42056644 w 609"/>
                <a:gd name="T37" fmla="*/ 33282375 h 602"/>
                <a:gd name="T38" fmla="*/ 42056644 w 609"/>
                <a:gd name="T39" fmla="*/ 33282375 h 602"/>
                <a:gd name="T40" fmla="*/ 32868804 w 609"/>
                <a:gd name="T41" fmla="*/ 33282375 h 602"/>
                <a:gd name="T42" fmla="*/ 32868804 w 609"/>
                <a:gd name="T43" fmla="*/ 41504973 h 602"/>
                <a:gd name="T44" fmla="*/ 29245613 w 609"/>
                <a:gd name="T45" fmla="*/ 45290042 h 602"/>
                <a:gd name="T46" fmla="*/ 25622062 w 609"/>
                <a:gd name="T47" fmla="*/ 41504973 h 602"/>
                <a:gd name="T48" fmla="*/ 25622062 w 609"/>
                <a:gd name="T49" fmla="*/ 33282375 h 602"/>
                <a:gd name="T50" fmla="*/ 17340380 w 609"/>
                <a:gd name="T51" fmla="*/ 33282375 h 602"/>
                <a:gd name="T52" fmla="*/ 13716829 w 609"/>
                <a:gd name="T53" fmla="*/ 29497307 h 602"/>
                <a:gd name="T54" fmla="*/ 17340380 w 609"/>
                <a:gd name="T55" fmla="*/ 25842658 h 602"/>
                <a:gd name="T56" fmla="*/ 25622062 w 609"/>
                <a:gd name="T57" fmla="*/ 25842658 h 602"/>
                <a:gd name="T58" fmla="*/ 25622062 w 609"/>
                <a:gd name="T59" fmla="*/ 16575978 h 602"/>
                <a:gd name="T60" fmla="*/ 29245613 w 609"/>
                <a:gd name="T61" fmla="*/ 12921329 h 602"/>
                <a:gd name="T62" fmla="*/ 32868804 w 609"/>
                <a:gd name="T63" fmla="*/ 16575978 h 602"/>
                <a:gd name="T64" fmla="*/ 32868804 w 609"/>
                <a:gd name="T65" fmla="*/ 25842658 h 602"/>
                <a:gd name="T66" fmla="*/ 42056644 w 609"/>
                <a:gd name="T67" fmla="*/ 25842658 h 602"/>
                <a:gd name="T68" fmla="*/ 45679835 w 609"/>
                <a:gd name="T69" fmla="*/ 29497307 h 602"/>
                <a:gd name="T70" fmla="*/ 42056644 w 609"/>
                <a:gd name="T71" fmla="*/ 33282375 h 60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609" h="602">
                  <a:moveTo>
                    <a:pt x="608" y="544"/>
                  </a:moveTo>
                  <a:lnTo>
                    <a:pt x="608" y="544"/>
                  </a:lnTo>
                  <a:cubicBezTo>
                    <a:pt x="608" y="573"/>
                    <a:pt x="579" y="601"/>
                    <a:pt x="551" y="601"/>
                  </a:cubicBezTo>
                  <a:cubicBezTo>
                    <a:pt x="530" y="601"/>
                    <a:pt x="516" y="594"/>
                    <a:pt x="509" y="587"/>
                  </a:cubicBezTo>
                  <a:cubicBezTo>
                    <a:pt x="346" y="417"/>
                    <a:pt x="346" y="417"/>
                    <a:pt x="346" y="417"/>
                  </a:cubicBezTo>
                  <a:cubicBezTo>
                    <a:pt x="311" y="438"/>
                    <a:pt x="269" y="453"/>
                    <a:pt x="226" y="453"/>
                  </a:cubicBezTo>
                  <a:cubicBezTo>
                    <a:pt x="106" y="453"/>
                    <a:pt x="0" y="347"/>
                    <a:pt x="0" y="226"/>
                  </a:cubicBezTo>
                  <a:cubicBezTo>
                    <a:pt x="0" y="99"/>
                    <a:pt x="106" y="0"/>
                    <a:pt x="226" y="0"/>
                  </a:cubicBezTo>
                  <a:cubicBezTo>
                    <a:pt x="353" y="0"/>
                    <a:pt x="452" y="99"/>
                    <a:pt x="452" y="226"/>
                  </a:cubicBezTo>
                  <a:cubicBezTo>
                    <a:pt x="452" y="269"/>
                    <a:pt x="445" y="304"/>
                    <a:pt x="424" y="340"/>
                  </a:cubicBezTo>
                  <a:cubicBezTo>
                    <a:pt x="587" y="502"/>
                    <a:pt x="587" y="502"/>
                    <a:pt x="587" y="502"/>
                  </a:cubicBezTo>
                  <a:cubicBezTo>
                    <a:pt x="601" y="516"/>
                    <a:pt x="608" y="530"/>
                    <a:pt x="608" y="544"/>
                  </a:cubicBezTo>
                  <a:close/>
                  <a:moveTo>
                    <a:pt x="226" y="57"/>
                  </a:moveTo>
                  <a:lnTo>
                    <a:pt x="226" y="57"/>
                  </a:lnTo>
                  <a:cubicBezTo>
                    <a:pt x="134" y="57"/>
                    <a:pt x="56" y="127"/>
                    <a:pt x="56" y="226"/>
                  </a:cubicBezTo>
                  <a:cubicBezTo>
                    <a:pt x="56" y="318"/>
                    <a:pt x="134" y="396"/>
                    <a:pt x="226" y="396"/>
                  </a:cubicBezTo>
                  <a:cubicBezTo>
                    <a:pt x="325" y="396"/>
                    <a:pt x="396" y="318"/>
                    <a:pt x="396" y="226"/>
                  </a:cubicBezTo>
                  <a:cubicBezTo>
                    <a:pt x="396" y="127"/>
                    <a:pt x="325" y="57"/>
                    <a:pt x="226" y="57"/>
                  </a:cubicBezTo>
                  <a:close/>
                  <a:moveTo>
                    <a:pt x="325" y="255"/>
                  </a:moveTo>
                  <a:lnTo>
                    <a:pt x="325" y="255"/>
                  </a:lnTo>
                  <a:cubicBezTo>
                    <a:pt x="254" y="255"/>
                    <a:pt x="254" y="255"/>
                    <a:pt x="254" y="255"/>
                  </a:cubicBezTo>
                  <a:cubicBezTo>
                    <a:pt x="254" y="318"/>
                    <a:pt x="254" y="318"/>
                    <a:pt x="254" y="318"/>
                  </a:cubicBezTo>
                  <a:cubicBezTo>
                    <a:pt x="254" y="333"/>
                    <a:pt x="247" y="347"/>
                    <a:pt x="226" y="347"/>
                  </a:cubicBezTo>
                  <a:cubicBezTo>
                    <a:pt x="212" y="347"/>
                    <a:pt x="198" y="333"/>
                    <a:pt x="198" y="318"/>
                  </a:cubicBezTo>
                  <a:cubicBezTo>
                    <a:pt x="198" y="255"/>
                    <a:pt x="198" y="255"/>
                    <a:pt x="198" y="255"/>
                  </a:cubicBezTo>
                  <a:cubicBezTo>
                    <a:pt x="134" y="255"/>
                    <a:pt x="134" y="255"/>
                    <a:pt x="134" y="255"/>
                  </a:cubicBezTo>
                  <a:cubicBezTo>
                    <a:pt x="120" y="255"/>
                    <a:pt x="106" y="241"/>
                    <a:pt x="106" y="226"/>
                  </a:cubicBezTo>
                  <a:cubicBezTo>
                    <a:pt x="106" y="205"/>
                    <a:pt x="120" y="198"/>
                    <a:pt x="134" y="198"/>
                  </a:cubicBezTo>
                  <a:cubicBezTo>
                    <a:pt x="198" y="198"/>
                    <a:pt x="198" y="198"/>
                    <a:pt x="198" y="198"/>
                  </a:cubicBezTo>
                  <a:cubicBezTo>
                    <a:pt x="198" y="127"/>
                    <a:pt x="198" y="127"/>
                    <a:pt x="198" y="127"/>
                  </a:cubicBezTo>
                  <a:cubicBezTo>
                    <a:pt x="198" y="113"/>
                    <a:pt x="212" y="99"/>
                    <a:pt x="226" y="99"/>
                  </a:cubicBezTo>
                  <a:cubicBezTo>
                    <a:pt x="247" y="99"/>
                    <a:pt x="254" y="113"/>
                    <a:pt x="254" y="127"/>
                  </a:cubicBezTo>
                  <a:cubicBezTo>
                    <a:pt x="254" y="198"/>
                    <a:pt x="254" y="198"/>
                    <a:pt x="254" y="198"/>
                  </a:cubicBezTo>
                  <a:cubicBezTo>
                    <a:pt x="325" y="198"/>
                    <a:pt x="325" y="198"/>
                    <a:pt x="325" y="198"/>
                  </a:cubicBezTo>
                  <a:cubicBezTo>
                    <a:pt x="339" y="198"/>
                    <a:pt x="353" y="205"/>
                    <a:pt x="353" y="226"/>
                  </a:cubicBezTo>
                  <a:cubicBezTo>
                    <a:pt x="353" y="241"/>
                    <a:pt x="339" y="255"/>
                    <a:pt x="325" y="25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cs typeface="+mn-ea"/>
                <a:sym typeface="+mn-lt"/>
              </a:endParaRPr>
            </a:p>
          </p:txBody>
        </p:sp>
      </p:grpSp>
      <p:grpSp>
        <p:nvGrpSpPr>
          <p:cNvPr id="9" name="组合 8"/>
          <p:cNvGrpSpPr/>
          <p:nvPr userDrawn="1"/>
        </p:nvGrpSpPr>
        <p:grpSpPr>
          <a:xfrm>
            <a:off x="7055189" y="1700153"/>
            <a:ext cx="577036" cy="577246"/>
            <a:chOff x="5436096" y="1274820"/>
            <a:chExt cx="432833" cy="432834"/>
          </a:xfrm>
        </p:grpSpPr>
        <p:sp>
          <p:nvSpPr>
            <p:cNvPr id="25" name="椭圆 16"/>
            <p:cNvSpPr>
              <a:spLocks noChangeArrowheads="1"/>
            </p:cNvSpPr>
            <p:nvPr/>
          </p:nvSpPr>
          <p:spPr bwMode="auto">
            <a:xfrm>
              <a:off x="5436096" y="1274820"/>
              <a:ext cx="432833" cy="43283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21" name="Freeform 16"/>
            <p:cNvSpPr>
              <a:spLocks noChangeArrowheads="1"/>
            </p:cNvSpPr>
            <p:nvPr/>
          </p:nvSpPr>
          <p:spPr bwMode="auto">
            <a:xfrm>
              <a:off x="5554420" y="1377705"/>
              <a:ext cx="196183" cy="227065"/>
            </a:xfrm>
            <a:custGeom>
              <a:avLst/>
              <a:gdLst>
                <a:gd name="T0" fmla="*/ 58106390 w 475"/>
                <a:gd name="T1" fmla="*/ 71207247 h 552"/>
                <a:gd name="T2" fmla="*/ 58106390 w 475"/>
                <a:gd name="T3" fmla="*/ 71207247 h 552"/>
                <a:gd name="T4" fmla="*/ 54327993 w 475"/>
                <a:gd name="T5" fmla="*/ 71207247 h 552"/>
                <a:gd name="T6" fmla="*/ 54327993 w 475"/>
                <a:gd name="T7" fmla="*/ 0 h 552"/>
                <a:gd name="T8" fmla="*/ 58106390 w 475"/>
                <a:gd name="T9" fmla="*/ 0 h 552"/>
                <a:gd name="T10" fmla="*/ 61754124 w 475"/>
                <a:gd name="T11" fmla="*/ 3618618 h 552"/>
                <a:gd name="T12" fmla="*/ 61754124 w 475"/>
                <a:gd name="T13" fmla="*/ 67588630 h 552"/>
                <a:gd name="T14" fmla="*/ 58106390 w 475"/>
                <a:gd name="T15" fmla="*/ 71207247 h 552"/>
                <a:gd name="T16" fmla="*/ 7426131 w 475"/>
                <a:gd name="T17" fmla="*/ 67588630 h 552"/>
                <a:gd name="T18" fmla="*/ 7426131 w 475"/>
                <a:gd name="T19" fmla="*/ 67588630 h 552"/>
                <a:gd name="T20" fmla="*/ 7426131 w 475"/>
                <a:gd name="T21" fmla="*/ 63970012 h 552"/>
                <a:gd name="T22" fmla="*/ 13809846 w 475"/>
                <a:gd name="T23" fmla="*/ 63970012 h 552"/>
                <a:gd name="T24" fmla="*/ 21235977 w 475"/>
                <a:gd name="T25" fmla="*/ 56603721 h 552"/>
                <a:gd name="T26" fmla="*/ 13809846 w 475"/>
                <a:gd name="T27" fmla="*/ 49237429 h 552"/>
                <a:gd name="T28" fmla="*/ 7426131 w 475"/>
                <a:gd name="T29" fmla="*/ 49237429 h 552"/>
                <a:gd name="T30" fmla="*/ 7426131 w 475"/>
                <a:gd name="T31" fmla="*/ 42905028 h 552"/>
                <a:gd name="T32" fmla="*/ 13809846 w 475"/>
                <a:gd name="T33" fmla="*/ 42905028 h 552"/>
                <a:gd name="T34" fmla="*/ 21235977 w 475"/>
                <a:gd name="T35" fmla="*/ 35539095 h 552"/>
                <a:gd name="T36" fmla="*/ 13809846 w 475"/>
                <a:gd name="T37" fmla="*/ 28301860 h 552"/>
                <a:gd name="T38" fmla="*/ 7426131 w 475"/>
                <a:gd name="T39" fmla="*/ 28301860 h 552"/>
                <a:gd name="T40" fmla="*/ 7426131 w 475"/>
                <a:gd name="T41" fmla="*/ 21840403 h 552"/>
                <a:gd name="T42" fmla="*/ 13809846 w 475"/>
                <a:gd name="T43" fmla="*/ 21840403 h 552"/>
                <a:gd name="T44" fmla="*/ 21235977 w 475"/>
                <a:gd name="T45" fmla="*/ 14603167 h 552"/>
                <a:gd name="T46" fmla="*/ 13809846 w 475"/>
                <a:gd name="T47" fmla="*/ 7236876 h 552"/>
                <a:gd name="T48" fmla="*/ 7426131 w 475"/>
                <a:gd name="T49" fmla="*/ 7236876 h 552"/>
                <a:gd name="T50" fmla="*/ 7426131 w 475"/>
                <a:gd name="T51" fmla="*/ 3618618 h 552"/>
                <a:gd name="T52" fmla="*/ 11074226 w 475"/>
                <a:gd name="T53" fmla="*/ 0 h 552"/>
                <a:gd name="T54" fmla="*/ 50680259 w 475"/>
                <a:gd name="T55" fmla="*/ 0 h 552"/>
                <a:gd name="T56" fmla="*/ 50680259 w 475"/>
                <a:gd name="T57" fmla="*/ 71207247 h 552"/>
                <a:gd name="T58" fmla="*/ 11074226 w 475"/>
                <a:gd name="T59" fmla="*/ 71207247 h 552"/>
                <a:gd name="T60" fmla="*/ 7426131 w 475"/>
                <a:gd name="T61" fmla="*/ 67588630 h 552"/>
                <a:gd name="T62" fmla="*/ 17588243 w 475"/>
                <a:gd name="T63" fmla="*/ 14603167 h 552"/>
                <a:gd name="T64" fmla="*/ 17588243 w 475"/>
                <a:gd name="T65" fmla="*/ 14603167 h 552"/>
                <a:gd name="T66" fmla="*/ 13809846 w 475"/>
                <a:gd name="T67" fmla="*/ 18221785 h 552"/>
                <a:gd name="T68" fmla="*/ 3778036 w 475"/>
                <a:gd name="T69" fmla="*/ 18221785 h 552"/>
                <a:gd name="T70" fmla="*/ 0 w 475"/>
                <a:gd name="T71" fmla="*/ 14603167 h 552"/>
                <a:gd name="T72" fmla="*/ 3778036 w 475"/>
                <a:gd name="T73" fmla="*/ 10984909 h 552"/>
                <a:gd name="T74" fmla="*/ 13809846 w 475"/>
                <a:gd name="T75" fmla="*/ 10984909 h 552"/>
                <a:gd name="T76" fmla="*/ 17588243 w 475"/>
                <a:gd name="T77" fmla="*/ 14603167 h 552"/>
                <a:gd name="T78" fmla="*/ 3778036 w 475"/>
                <a:gd name="T79" fmla="*/ 31920478 h 552"/>
                <a:gd name="T80" fmla="*/ 3778036 w 475"/>
                <a:gd name="T81" fmla="*/ 31920478 h 552"/>
                <a:gd name="T82" fmla="*/ 13809846 w 475"/>
                <a:gd name="T83" fmla="*/ 31920478 h 552"/>
                <a:gd name="T84" fmla="*/ 17588243 w 475"/>
                <a:gd name="T85" fmla="*/ 35539095 h 552"/>
                <a:gd name="T86" fmla="*/ 13809846 w 475"/>
                <a:gd name="T87" fmla="*/ 39286770 h 552"/>
                <a:gd name="T88" fmla="*/ 3778036 w 475"/>
                <a:gd name="T89" fmla="*/ 39286770 h 552"/>
                <a:gd name="T90" fmla="*/ 0 w 475"/>
                <a:gd name="T91" fmla="*/ 35539095 h 552"/>
                <a:gd name="T92" fmla="*/ 3778036 w 475"/>
                <a:gd name="T93" fmla="*/ 31920478 h 552"/>
                <a:gd name="T94" fmla="*/ 3778036 w 475"/>
                <a:gd name="T95" fmla="*/ 52985462 h 552"/>
                <a:gd name="T96" fmla="*/ 3778036 w 475"/>
                <a:gd name="T97" fmla="*/ 52985462 h 552"/>
                <a:gd name="T98" fmla="*/ 13809846 w 475"/>
                <a:gd name="T99" fmla="*/ 52985462 h 552"/>
                <a:gd name="T100" fmla="*/ 17588243 w 475"/>
                <a:gd name="T101" fmla="*/ 56603721 h 552"/>
                <a:gd name="T102" fmla="*/ 13809846 w 475"/>
                <a:gd name="T103" fmla="*/ 60222338 h 552"/>
                <a:gd name="T104" fmla="*/ 3778036 w 475"/>
                <a:gd name="T105" fmla="*/ 60222338 h 552"/>
                <a:gd name="T106" fmla="*/ 0 w 475"/>
                <a:gd name="T107" fmla="*/ 56603721 h 552"/>
                <a:gd name="T108" fmla="*/ 3778036 w 475"/>
                <a:gd name="T109" fmla="*/ 52985462 h 552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475" h="552">
                  <a:moveTo>
                    <a:pt x="446" y="551"/>
                  </a:moveTo>
                  <a:lnTo>
                    <a:pt x="446" y="551"/>
                  </a:lnTo>
                  <a:cubicBezTo>
                    <a:pt x="417" y="551"/>
                    <a:pt x="417" y="551"/>
                    <a:pt x="417" y="551"/>
                  </a:cubicBezTo>
                  <a:cubicBezTo>
                    <a:pt x="417" y="0"/>
                    <a:pt x="417" y="0"/>
                    <a:pt x="417" y="0"/>
                  </a:cubicBezTo>
                  <a:cubicBezTo>
                    <a:pt x="446" y="0"/>
                    <a:pt x="446" y="0"/>
                    <a:pt x="446" y="0"/>
                  </a:cubicBezTo>
                  <a:cubicBezTo>
                    <a:pt x="460" y="0"/>
                    <a:pt x="474" y="14"/>
                    <a:pt x="474" y="28"/>
                  </a:cubicBezTo>
                  <a:cubicBezTo>
                    <a:pt x="474" y="523"/>
                    <a:pt x="474" y="523"/>
                    <a:pt x="474" y="523"/>
                  </a:cubicBezTo>
                  <a:cubicBezTo>
                    <a:pt x="474" y="537"/>
                    <a:pt x="460" y="551"/>
                    <a:pt x="446" y="551"/>
                  </a:cubicBezTo>
                  <a:close/>
                  <a:moveTo>
                    <a:pt x="57" y="523"/>
                  </a:moveTo>
                  <a:lnTo>
                    <a:pt x="57" y="523"/>
                  </a:lnTo>
                  <a:cubicBezTo>
                    <a:pt x="57" y="495"/>
                    <a:pt x="57" y="495"/>
                    <a:pt x="57" y="495"/>
                  </a:cubicBezTo>
                  <a:cubicBezTo>
                    <a:pt x="106" y="495"/>
                    <a:pt x="106" y="495"/>
                    <a:pt x="106" y="495"/>
                  </a:cubicBezTo>
                  <a:cubicBezTo>
                    <a:pt x="135" y="495"/>
                    <a:pt x="163" y="466"/>
                    <a:pt x="163" y="438"/>
                  </a:cubicBezTo>
                  <a:cubicBezTo>
                    <a:pt x="163" y="403"/>
                    <a:pt x="135" y="381"/>
                    <a:pt x="106" y="381"/>
                  </a:cubicBezTo>
                  <a:cubicBezTo>
                    <a:pt x="57" y="381"/>
                    <a:pt x="57" y="381"/>
                    <a:pt x="57" y="381"/>
                  </a:cubicBezTo>
                  <a:cubicBezTo>
                    <a:pt x="57" y="332"/>
                    <a:pt x="57" y="332"/>
                    <a:pt x="57" y="332"/>
                  </a:cubicBezTo>
                  <a:cubicBezTo>
                    <a:pt x="106" y="332"/>
                    <a:pt x="106" y="332"/>
                    <a:pt x="106" y="332"/>
                  </a:cubicBezTo>
                  <a:cubicBezTo>
                    <a:pt x="135" y="332"/>
                    <a:pt x="163" y="304"/>
                    <a:pt x="163" y="275"/>
                  </a:cubicBezTo>
                  <a:cubicBezTo>
                    <a:pt x="163" y="247"/>
                    <a:pt x="135" y="219"/>
                    <a:pt x="106" y="219"/>
                  </a:cubicBezTo>
                  <a:cubicBezTo>
                    <a:pt x="57" y="219"/>
                    <a:pt x="57" y="219"/>
                    <a:pt x="57" y="219"/>
                  </a:cubicBezTo>
                  <a:cubicBezTo>
                    <a:pt x="57" y="169"/>
                    <a:pt x="57" y="169"/>
                    <a:pt x="57" y="169"/>
                  </a:cubicBezTo>
                  <a:cubicBezTo>
                    <a:pt x="106" y="169"/>
                    <a:pt x="106" y="169"/>
                    <a:pt x="106" y="169"/>
                  </a:cubicBezTo>
                  <a:cubicBezTo>
                    <a:pt x="135" y="169"/>
                    <a:pt x="163" y="148"/>
                    <a:pt x="163" y="113"/>
                  </a:cubicBezTo>
                  <a:cubicBezTo>
                    <a:pt x="163" y="85"/>
                    <a:pt x="135" y="56"/>
                    <a:pt x="106" y="56"/>
                  </a:cubicBezTo>
                  <a:cubicBezTo>
                    <a:pt x="57" y="56"/>
                    <a:pt x="57" y="56"/>
                    <a:pt x="57" y="56"/>
                  </a:cubicBezTo>
                  <a:cubicBezTo>
                    <a:pt x="57" y="28"/>
                    <a:pt x="57" y="28"/>
                    <a:pt x="57" y="28"/>
                  </a:cubicBezTo>
                  <a:cubicBezTo>
                    <a:pt x="57" y="14"/>
                    <a:pt x="71" y="0"/>
                    <a:pt x="85" y="0"/>
                  </a:cubicBezTo>
                  <a:cubicBezTo>
                    <a:pt x="389" y="0"/>
                    <a:pt x="389" y="0"/>
                    <a:pt x="389" y="0"/>
                  </a:cubicBezTo>
                  <a:cubicBezTo>
                    <a:pt x="389" y="551"/>
                    <a:pt x="389" y="551"/>
                    <a:pt x="389" y="551"/>
                  </a:cubicBezTo>
                  <a:cubicBezTo>
                    <a:pt x="85" y="551"/>
                    <a:pt x="85" y="551"/>
                    <a:pt x="85" y="551"/>
                  </a:cubicBezTo>
                  <a:cubicBezTo>
                    <a:pt x="71" y="551"/>
                    <a:pt x="57" y="537"/>
                    <a:pt x="57" y="523"/>
                  </a:cubicBezTo>
                  <a:close/>
                  <a:moveTo>
                    <a:pt x="135" y="113"/>
                  </a:moveTo>
                  <a:lnTo>
                    <a:pt x="135" y="113"/>
                  </a:lnTo>
                  <a:cubicBezTo>
                    <a:pt x="135" y="134"/>
                    <a:pt x="120" y="141"/>
                    <a:pt x="106" y="141"/>
                  </a:cubicBezTo>
                  <a:cubicBezTo>
                    <a:pt x="29" y="141"/>
                    <a:pt x="29" y="141"/>
                    <a:pt x="29" y="141"/>
                  </a:cubicBezTo>
                  <a:cubicBezTo>
                    <a:pt x="15" y="141"/>
                    <a:pt x="0" y="134"/>
                    <a:pt x="0" y="113"/>
                  </a:cubicBezTo>
                  <a:cubicBezTo>
                    <a:pt x="0" y="99"/>
                    <a:pt x="15" y="85"/>
                    <a:pt x="29" y="85"/>
                  </a:cubicBezTo>
                  <a:cubicBezTo>
                    <a:pt x="106" y="85"/>
                    <a:pt x="106" y="85"/>
                    <a:pt x="106" y="85"/>
                  </a:cubicBezTo>
                  <a:cubicBezTo>
                    <a:pt x="120" y="85"/>
                    <a:pt x="135" y="99"/>
                    <a:pt x="135" y="113"/>
                  </a:cubicBezTo>
                  <a:close/>
                  <a:moveTo>
                    <a:pt x="29" y="247"/>
                  </a:moveTo>
                  <a:lnTo>
                    <a:pt x="29" y="247"/>
                  </a:lnTo>
                  <a:cubicBezTo>
                    <a:pt x="106" y="247"/>
                    <a:pt x="106" y="247"/>
                    <a:pt x="106" y="247"/>
                  </a:cubicBezTo>
                  <a:cubicBezTo>
                    <a:pt x="120" y="247"/>
                    <a:pt x="135" y="261"/>
                    <a:pt x="135" y="275"/>
                  </a:cubicBezTo>
                  <a:cubicBezTo>
                    <a:pt x="135" y="290"/>
                    <a:pt x="120" y="304"/>
                    <a:pt x="106" y="304"/>
                  </a:cubicBezTo>
                  <a:cubicBezTo>
                    <a:pt x="29" y="304"/>
                    <a:pt x="29" y="304"/>
                    <a:pt x="29" y="304"/>
                  </a:cubicBezTo>
                  <a:cubicBezTo>
                    <a:pt x="15" y="304"/>
                    <a:pt x="0" y="290"/>
                    <a:pt x="0" y="275"/>
                  </a:cubicBezTo>
                  <a:cubicBezTo>
                    <a:pt x="0" y="261"/>
                    <a:pt x="15" y="247"/>
                    <a:pt x="29" y="247"/>
                  </a:cubicBezTo>
                  <a:close/>
                  <a:moveTo>
                    <a:pt x="29" y="410"/>
                  </a:moveTo>
                  <a:lnTo>
                    <a:pt x="29" y="410"/>
                  </a:lnTo>
                  <a:cubicBezTo>
                    <a:pt x="106" y="410"/>
                    <a:pt x="106" y="410"/>
                    <a:pt x="106" y="410"/>
                  </a:cubicBezTo>
                  <a:cubicBezTo>
                    <a:pt x="120" y="410"/>
                    <a:pt x="135" y="417"/>
                    <a:pt x="135" y="438"/>
                  </a:cubicBezTo>
                  <a:cubicBezTo>
                    <a:pt x="135" y="452"/>
                    <a:pt x="120" y="466"/>
                    <a:pt x="106" y="466"/>
                  </a:cubicBezTo>
                  <a:cubicBezTo>
                    <a:pt x="29" y="466"/>
                    <a:pt x="29" y="466"/>
                    <a:pt x="29" y="466"/>
                  </a:cubicBezTo>
                  <a:cubicBezTo>
                    <a:pt x="15" y="466"/>
                    <a:pt x="0" y="452"/>
                    <a:pt x="0" y="438"/>
                  </a:cubicBezTo>
                  <a:cubicBezTo>
                    <a:pt x="0" y="417"/>
                    <a:pt x="15" y="410"/>
                    <a:pt x="29" y="41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cs typeface="+mn-ea"/>
                <a:sym typeface="+mn-lt"/>
              </a:endParaRPr>
            </a:p>
          </p:txBody>
        </p:sp>
      </p:grpSp>
      <p:grpSp>
        <p:nvGrpSpPr>
          <p:cNvPr id="10" name="组合 9"/>
          <p:cNvGrpSpPr/>
          <p:nvPr userDrawn="1"/>
        </p:nvGrpSpPr>
        <p:grpSpPr>
          <a:xfrm>
            <a:off x="4463238" y="1700153"/>
            <a:ext cx="577036" cy="577246"/>
            <a:chOff x="3491880" y="1274820"/>
            <a:chExt cx="432833" cy="432834"/>
          </a:xfrm>
        </p:grpSpPr>
        <p:sp>
          <p:nvSpPr>
            <p:cNvPr id="11" name="椭圆 16"/>
            <p:cNvSpPr>
              <a:spLocks noChangeArrowheads="1"/>
            </p:cNvSpPr>
            <p:nvPr/>
          </p:nvSpPr>
          <p:spPr bwMode="auto">
            <a:xfrm>
              <a:off x="3491880" y="1274820"/>
              <a:ext cx="432833" cy="432834"/>
            </a:xfrm>
            <a:prstGeom prst="ellipse">
              <a:avLst/>
            </a:prstGeom>
            <a:solidFill>
              <a:srgbClr val="1369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22" name="Freeform 75"/>
            <p:cNvSpPr>
              <a:spLocks noChangeArrowheads="1"/>
            </p:cNvSpPr>
            <p:nvPr/>
          </p:nvSpPr>
          <p:spPr bwMode="auto">
            <a:xfrm>
              <a:off x="3583864" y="1385879"/>
              <a:ext cx="248863" cy="210716"/>
            </a:xfrm>
            <a:custGeom>
              <a:avLst/>
              <a:gdLst>
                <a:gd name="T0" fmla="*/ 74657633 w 602"/>
                <a:gd name="T1" fmla="*/ 66362244 h 510"/>
                <a:gd name="T2" fmla="*/ 74657633 w 602"/>
                <a:gd name="T3" fmla="*/ 66362244 h 510"/>
                <a:gd name="T4" fmla="*/ 3654665 w 602"/>
                <a:gd name="T5" fmla="*/ 66362244 h 510"/>
                <a:gd name="T6" fmla="*/ 0 w 602"/>
                <a:gd name="T7" fmla="*/ 62711741 h 510"/>
                <a:gd name="T8" fmla="*/ 0 w 602"/>
                <a:gd name="T9" fmla="*/ 3650503 h 510"/>
                <a:gd name="T10" fmla="*/ 3654665 w 602"/>
                <a:gd name="T11" fmla="*/ 0 h 510"/>
                <a:gd name="T12" fmla="*/ 7308970 w 602"/>
                <a:gd name="T13" fmla="*/ 3650503 h 510"/>
                <a:gd name="T14" fmla="*/ 7308970 w 602"/>
                <a:gd name="T15" fmla="*/ 50717076 h 510"/>
                <a:gd name="T16" fmla="*/ 7308970 w 602"/>
                <a:gd name="T17" fmla="*/ 50717076 h 510"/>
                <a:gd name="T18" fmla="*/ 7308970 w 602"/>
                <a:gd name="T19" fmla="*/ 58930528 h 510"/>
                <a:gd name="T20" fmla="*/ 74657633 w 602"/>
                <a:gd name="T21" fmla="*/ 58930528 h 510"/>
                <a:gd name="T22" fmla="*/ 78442719 w 602"/>
                <a:gd name="T23" fmla="*/ 62711741 h 510"/>
                <a:gd name="T24" fmla="*/ 74657633 w 602"/>
                <a:gd name="T25" fmla="*/ 66362244 h 510"/>
                <a:gd name="T26" fmla="*/ 66434636 w 602"/>
                <a:gd name="T27" fmla="*/ 55280025 h 510"/>
                <a:gd name="T28" fmla="*/ 66434636 w 602"/>
                <a:gd name="T29" fmla="*/ 55280025 h 510"/>
                <a:gd name="T30" fmla="*/ 58995246 w 602"/>
                <a:gd name="T31" fmla="*/ 55280025 h 510"/>
                <a:gd name="T32" fmla="*/ 55340580 w 602"/>
                <a:gd name="T33" fmla="*/ 51629522 h 510"/>
                <a:gd name="T34" fmla="*/ 55340580 w 602"/>
                <a:gd name="T35" fmla="*/ 25814941 h 510"/>
                <a:gd name="T36" fmla="*/ 58995246 w 602"/>
                <a:gd name="T37" fmla="*/ 22164077 h 510"/>
                <a:gd name="T38" fmla="*/ 66434636 w 602"/>
                <a:gd name="T39" fmla="*/ 22164077 h 510"/>
                <a:gd name="T40" fmla="*/ 70089301 w 602"/>
                <a:gd name="T41" fmla="*/ 25814941 h 510"/>
                <a:gd name="T42" fmla="*/ 70089301 w 602"/>
                <a:gd name="T43" fmla="*/ 51629522 h 510"/>
                <a:gd name="T44" fmla="*/ 66434636 w 602"/>
                <a:gd name="T45" fmla="*/ 55280025 h 510"/>
                <a:gd name="T46" fmla="*/ 45159830 w 602"/>
                <a:gd name="T47" fmla="*/ 55280025 h 510"/>
                <a:gd name="T48" fmla="*/ 45159830 w 602"/>
                <a:gd name="T49" fmla="*/ 55280025 h 510"/>
                <a:gd name="T50" fmla="*/ 37850860 w 602"/>
                <a:gd name="T51" fmla="*/ 55280025 h 510"/>
                <a:gd name="T52" fmla="*/ 34065774 w 602"/>
                <a:gd name="T53" fmla="*/ 51629522 h 510"/>
                <a:gd name="T54" fmla="*/ 34065774 w 602"/>
                <a:gd name="T55" fmla="*/ 11082219 h 510"/>
                <a:gd name="T56" fmla="*/ 37850860 w 602"/>
                <a:gd name="T57" fmla="*/ 7431355 h 510"/>
                <a:gd name="T58" fmla="*/ 45159830 w 602"/>
                <a:gd name="T59" fmla="*/ 7431355 h 510"/>
                <a:gd name="T60" fmla="*/ 48814495 w 602"/>
                <a:gd name="T61" fmla="*/ 11082219 h 510"/>
                <a:gd name="T62" fmla="*/ 48814495 w 602"/>
                <a:gd name="T63" fmla="*/ 51629522 h 510"/>
                <a:gd name="T64" fmla="*/ 45159830 w 602"/>
                <a:gd name="T65" fmla="*/ 55280025 h 510"/>
                <a:gd name="T66" fmla="*/ 24929472 w 602"/>
                <a:gd name="T67" fmla="*/ 55280025 h 510"/>
                <a:gd name="T68" fmla="*/ 24929472 w 602"/>
                <a:gd name="T69" fmla="*/ 55280025 h 510"/>
                <a:gd name="T70" fmla="*/ 17489720 w 602"/>
                <a:gd name="T71" fmla="*/ 55280025 h 510"/>
                <a:gd name="T72" fmla="*/ 13835055 w 602"/>
                <a:gd name="T73" fmla="*/ 51629522 h 510"/>
                <a:gd name="T74" fmla="*/ 13835055 w 602"/>
                <a:gd name="T75" fmla="*/ 44198166 h 510"/>
                <a:gd name="T76" fmla="*/ 17489720 w 602"/>
                <a:gd name="T77" fmla="*/ 40547302 h 510"/>
                <a:gd name="T78" fmla="*/ 24929472 w 602"/>
                <a:gd name="T79" fmla="*/ 40547302 h 510"/>
                <a:gd name="T80" fmla="*/ 28583776 w 602"/>
                <a:gd name="T81" fmla="*/ 44198166 h 510"/>
                <a:gd name="T82" fmla="*/ 28583776 w 602"/>
                <a:gd name="T83" fmla="*/ 51629522 h 510"/>
                <a:gd name="T84" fmla="*/ 24929472 w 602"/>
                <a:gd name="T85" fmla="*/ 55280025 h 51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02" h="510">
                  <a:moveTo>
                    <a:pt x="572" y="509"/>
                  </a:moveTo>
                  <a:lnTo>
                    <a:pt x="572" y="509"/>
                  </a:lnTo>
                  <a:cubicBezTo>
                    <a:pt x="28" y="509"/>
                    <a:pt x="28" y="509"/>
                    <a:pt x="28" y="509"/>
                  </a:cubicBezTo>
                  <a:cubicBezTo>
                    <a:pt x="14" y="509"/>
                    <a:pt x="0" y="502"/>
                    <a:pt x="0" y="481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14"/>
                    <a:pt x="14" y="0"/>
                    <a:pt x="28" y="0"/>
                  </a:cubicBezTo>
                  <a:cubicBezTo>
                    <a:pt x="42" y="0"/>
                    <a:pt x="56" y="14"/>
                    <a:pt x="56" y="28"/>
                  </a:cubicBezTo>
                  <a:cubicBezTo>
                    <a:pt x="56" y="389"/>
                    <a:pt x="56" y="389"/>
                    <a:pt x="56" y="389"/>
                  </a:cubicBezTo>
                  <a:cubicBezTo>
                    <a:pt x="56" y="452"/>
                    <a:pt x="56" y="452"/>
                    <a:pt x="56" y="452"/>
                  </a:cubicBezTo>
                  <a:cubicBezTo>
                    <a:pt x="572" y="452"/>
                    <a:pt x="572" y="452"/>
                    <a:pt x="572" y="452"/>
                  </a:cubicBezTo>
                  <a:cubicBezTo>
                    <a:pt x="594" y="452"/>
                    <a:pt x="601" y="467"/>
                    <a:pt x="601" y="481"/>
                  </a:cubicBezTo>
                  <a:cubicBezTo>
                    <a:pt x="601" y="502"/>
                    <a:pt x="594" y="509"/>
                    <a:pt x="572" y="509"/>
                  </a:cubicBezTo>
                  <a:close/>
                  <a:moveTo>
                    <a:pt x="509" y="424"/>
                  </a:moveTo>
                  <a:lnTo>
                    <a:pt x="509" y="424"/>
                  </a:lnTo>
                  <a:cubicBezTo>
                    <a:pt x="452" y="424"/>
                    <a:pt x="452" y="424"/>
                    <a:pt x="452" y="424"/>
                  </a:cubicBezTo>
                  <a:cubicBezTo>
                    <a:pt x="438" y="424"/>
                    <a:pt x="424" y="417"/>
                    <a:pt x="424" y="396"/>
                  </a:cubicBezTo>
                  <a:cubicBezTo>
                    <a:pt x="424" y="198"/>
                    <a:pt x="424" y="198"/>
                    <a:pt x="424" y="198"/>
                  </a:cubicBezTo>
                  <a:cubicBezTo>
                    <a:pt x="424" y="184"/>
                    <a:pt x="438" y="170"/>
                    <a:pt x="452" y="170"/>
                  </a:cubicBezTo>
                  <a:cubicBezTo>
                    <a:pt x="509" y="170"/>
                    <a:pt x="509" y="170"/>
                    <a:pt x="509" y="170"/>
                  </a:cubicBezTo>
                  <a:cubicBezTo>
                    <a:pt x="523" y="170"/>
                    <a:pt x="537" y="184"/>
                    <a:pt x="537" y="198"/>
                  </a:cubicBezTo>
                  <a:cubicBezTo>
                    <a:pt x="537" y="396"/>
                    <a:pt x="537" y="396"/>
                    <a:pt x="537" y="396"/>
                  </a:cubicBezTo>
                  <a:cubicBezTo>
                    <a:pt x="537" y="417"/>
                    <a:pt x="523" y="424"/>
                    <a:pt x="509" y="424"/>
                  </a:cubicBezTo>
                  <a:close/>
                  <a:moveTo>
                    <a:pt x="346" y="424"/>
                  </a:moveTo>
                  <a:lnTo>
                    <a:pt x="346" y="424"/>
                  </a:lnTo>
                  <a:cubicBezTo>
                    <a:pt x="290" y="424"/>
                    <a:pt x="290" y="424"/>
                    <a:pt x="290" y="424"/>
                  </a:cubicBezTo>
                  <a:cubicBezTo>
                    <a:pt x="276" y="424"/>
                    <a:pt x="261" y="417"/>
                    <a:pt x="261" y="396"/>
                  </a:cubicBezTo>
                  <a:cubicBezTo>
                    <a:pt x="261" y="85"/>
                    <a:pt x="261" y="85"/>
                    <a:pt x="261" y="85"/>
                  </a:cubicBezTo>
                  <a:cubicBezTo>
                    <a:pt x="261" y="71"/>
                    <a:pt x="276" y="57"/>
                    <a:pt x="290" y="57"/>
                  </a:cubicBezTo>
                  <a:cubicBezTo>
                    <a:pt x="346" y="57"/>
                    <a:pt x="346" y="57"/>
                    <a:pt x="346" y="57"/>
                  </a:cubicBezTo>
                  <a:cubicBezTo>
                    <a:pt x="367" y="57"/>
                    <a:pt x="374" y="71"/>
                    <a:pt x="374" y="85"/>
                  </a:cubicBezTo>
                  <a:cubicBezTo>
                    <a:pt x="374" y="396"/>
                    <a:pt x="374" y="396"/>
                    <a:pt x="374" y="396"/>
                  </a:cubicBezTo>
                  <a:cubicBezTo>
                    <a:pt x="374" y="417"/>
                    <a:pt x="367" y="424"/>
                    <a:pt x="346" y="424"/>
                  </a:cubicBezTo>
                  <a:close/>
                  <a:moveTo>
                    <a:pt x="191" y="424"/>
                  </a:moveTo>
                  <a:lnTo>
                    <a:pt x="191" y="424"/>
                  </a:lnTo>
                  <a:cubicBezTo>
                    <a:pt x="134" y="424"/>
                    <a:pt x="134" y="424"/>
                    <a:pt x="134" y="424"/>
                  </a:cubicBezTo>
                  <a:cubicBezTo>
                    <a:pt x="113" y="424"/>
                    <a:pt x="106" y="417"/>
                    <a:pt x="106" y="396"/>
                  </a:cubicBezTo>
                  <a:cubicBezTo>
                    <a:pt x="106" y="339"/>
                    <a:pt x="106" y="339"/>
                    <a:pt x="106" y="339"/>
                  </a:cubicBezTo>
                  <a:cubicBezTo>
                    <a:pt x="106" y="325"/>
                    <a:pt x="113" y="311"/>
                    <a:pt x="134" y="311"/>
                  </a:cubicBezTo>
                  <a:cubicBezTo>
                    <a:pt x="191" y="311"/>
                    <a:pt x="191" y="311"/>
                    <a:pt x="191" y="311"/>
                  </a:cubicBezTo>
                  <a:cubicBezTo>
                    <a:pt x="205" y="311"/>
                    <a:pt x="219" y="325"/>
                    <a:pt x="219" y="339"/>
                  </a:cubicBezTo>
                  <a:cubicBezTo>
                    <a:pt x="219" y="396"/>
                    <a:pt x="219" y="396"/>
                    <a:pt x="219" y="396"/>
                  </a:cubicBezTo>
                  <a:cubicBezTo>
                    <a:pt x="219" y="417"/>
                    <a:pt x="205" y="424"/>
                    <a:pt x="191" y="42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cs typeface="+mn-ea"/>
                <a:sym typeface="+mn-lt"/>
              </a:endParaRPr>
            </a:p>
          </p:txBody>
        </p:sp>
      </p:grpSp>
      <p:grpSp>
        <p:nvGrpSpPr>
          <p:cNvPr id="12" name="组合 11"/>
          <p:cNvGrpSpPr/>
          <p:nvPr userDrawn="1"/>
        </p:nvGrpSpPr>
        <p:grpSpPr>
          <a:xfrm>
            <a:off x="5327222" y="1700153"/>
            <a:ext cx="577036" cy="577246"/>
            <a:chOff x="4139952" y="1274820"/>
            <a:chExt cx="432833" cy="432834"/>
          </a:xfrm>
        </p:grpSpPr>
        <p:sp>
          <p:nvSpPr>
            <p:cNvPr id="24" name="椭圆 16"/>
            <p:cNvSpPr>
              <a:spLocks noChangeArrowheads="1"/>
            </p:cNvSpPr>
            <p:nvPr/>
          </p:nvSpPr>
          <p:spPr bwMode="auto">
            <a:xfrm>
              <a:off x="4139952" y="1274820"/>
              <a:ext cx="432833" cy="432834"/>
            </a:xfrm>
            <a:prstGeom prst="ellipse">
              <a:avLst/>
            </a:prstGeom>
            <a:solidFill>
              <a:srgbClr val="3992DB"/>
            </a:solidFill>
            <a:ln>
              <a:noFill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23" name="Freeform 84"/>
            <p:cNvSpPr>
              <a:spLocks noChangeArrowheads="1"/>
            </p:cNvSpPr>
            <p:nvPr/>
          </p:nvSpPr>
          <p:spPr bwMode="auto">
            <a:xfrm>
              <a:off x="4241546" y="1366806"/>
              <a:ext cx="248863" cy="248863"/>
            </a:xfrm>
            <a:custGeom>
              <a:avLst/>
              <a:gdLst>
                <a:gd name="T0" fmla="*/ 43332858 w 602"/>
                <a:gd name="T1" fmla="*/ 34979440 h 602"/>
                <a:gd name="T2" fmla="*/ 43332858 w 602"/>
                <a:gd name="T3" fmla="*/ 34979440 h 602"/>
                <a:gd name="T4" fmla="*/ 43332858 w 602"/>
                <a:gd name="T5" fmla="*/ 0 h 602"/>
                <a:gd name="T6" fmla="*/ 78442719 w 602"/>
                <a:gd name="T7" fmla="*/ 34979440 h 602"/>
                <a:gd name="T8" fmla="*/ 43332858 w 602"/>
                <a:gd name="T9" fmla="*/ 34979440 h 602"/>
                <a:gd name="T10" fmla="*/ 36023527 w 602"/>
                <a:gd name="T11" fmla="*/ 78442719 h 602"/>
                <a:gd name="T12" fmla="*/ 36023527 w 602"/>
                <a:gd name="T13" fmla="*/ 78442719 h 602"/>
                <a:gd name="T14" fmla="*/ 0 w 602"/>
                <a:gd name="T15" fmla="*/ 42419192 h 602"/>
                <a:gd name="T16" fmla="*/ 36023527 w 602"/>
                <a:gd name="T17" fmla="*/ 7308970 h 602"/>
                <a:gd name="T18" fmla="*/ 36023527 w 602"/>
                <a:gd name="T19" fmla="*/ 42419192 h 602"/>
                <a:gd name="T20" fmla="*/ 71002968 w 602"/>
                <a:gd name="T21" fmla="*/ 42419192 h 602"/>
                <a:gd name="T22" fmla="*/ 36023527 w 602"/>
                <a:gd name="T23" fmla="*/ 78442719 h 60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602" h="602">
                  <a:moveTo>
                    <a:pt x="332" y="268"/>
                  </a:moveTo>
                  <a:lnTo>
                    <a:pt x="332" y="268"/>
                  </a:lnTo>
                  <a:cubicBezTo>
                    <a:pt x="332" y="0"/>
                    <a:pt x="332" y="0"/>
                    <a:pt x="332" y="0"/>
                  </a:cubicBezTo>
                  <a:cubicBezTo>
                    <a:pt x="481" y="0"/>
                    <a:pt x="601" y="120"/>
                    <a:pt x="601" y="268"/>
                  </a:cubicBezTo>
                  <a:lnTo>
                    <a:pt x="332" y="268"/>
                  </a:lnTo>
                  <a:close/>
                  <a:moveTo>
                    <a:pt x="276" y="601"/>
                  </a:moveTo>
                  <a:lnTo>
                    <a:pt x="276" y="601"/>
                  </a:lnTo>
                  <a:cubicBezTo>
                    <a:pt x="120" y="601"/>
                    <a:pt x="0" y="480"/>
                    <a:pt x="0" y="325"/>
                  </a:cubicBezTo>
                  <a:cubicBezTo>
                    <a:pt x="0" y="176"/>
                    <a:pt x="120" y="56"/>
                    <a:pt x="276" y="56"/>
                  </a:cubicBezTo>
                  <a:cubicBezTo>
                    <a:pt x="276" y="325"/>
                    <a:pt x="276" y="325"/>
                    <a:pt x="276" y="325"/>
                  </a:cubicBezTo>
                  <a:cubicBezTo>
                    <a:pt x="544" y="325"/>
                    <a:pt x="544" y="325"/>
                    <a:pt x="544" y="325"/>
                  </a:cubicBezTo>
                  <a:cubicBezTo>
                    <a:pt x="544" y="480"/>
                    <a:pt x="424" y="601"/>
                    <a:pt x="276" y="60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lIns="34290" tIns="17145" rIns="34290" bIns="17145" anchor="ctr"/>
            <a:lstStyle/>
            <a:p>
              <a:endParaRPr lang="en-US"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79605" y="6351009"/>
            <a:ext cx="2699578" cy="3168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+mn-ea"/>
              </a:defRPr>
            </a:lvl1pPr>
          </a:lstStyle>
          <a:p>
            <a:fld id="{760FBDFE-C587-4B4C-A407-44438C67B59E}" type="datetimeFigureOut">
              <a:rPr lang="zh-CN" altLang="en-US" smtClean="0"/>
              <a:t>2022/10/28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15357" y="6351009"/>
            <a:ext cx="3959381" cy="3168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+mn-ea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09254" y="6351009"/>
            <a:ext cx="2699578" cy="3168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7" name="KSO_TEMPLATE" hidden="1"/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>
          <a:xfrm>
            <a:off x="669777" y="581333"/>
            <a:ext cx="10850541" cy="64812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2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ea"/>
                <a:ea typeface="+mn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</a:p>
        </p:txBody>
      </p:sp>
      <p:sp>
        <p:nvSpPr>
          <p:cNvPr id="9" name="文本占位符 8"/>
          <p:cNvSpPr>
            <a:spLocks noGrp="1"/>
          </p:cNvSpPr>
          <p:nvPr>
            <p:ph type="body" idx="1"/>
          </p:nvPr>
        </p:nvSpPr>
        <p:spPr>
          <a:xfrm>
            <a:off x="669820" y="1508404"/>
            <a:ext cx="10850454" cy="4750044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zh-CN" altLang="en-US" dirty="0"/>
              <a:t>单击此处编辑正文</a:t>
            </a:r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800" b="1" u="none" strike="noStrike" kern="1200" cap="none" spc="200" normalizeH="0">
          <a:solidFill>
            <a:schemeClr val="tx1"/>
          </a:solidFill>
          <a:uFillTx/>
          <a:latin typeface="+mn-ea"/>
          <a:ea typeface="+mn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ea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/>
          </a:solidFill>
          <a:uFillTx/>
          <a:latin typeface="+mn-ea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ea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ea"/>
          <a:ea typeface="+mn-ea"/>
          <a:cs typeface="+mn-cs"/>
        </a:defRPr>
      </a:lvl4pPr>
      <a:lvl5pPr marL="2056765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ea"/>
          <a:ea typeface="+mn-ea"/>
          <a:cs typeface="+mn-cs"/>
        </a:defRPr>
      </a:lvl5pPr>
      <a:lvl6pPr marL="251396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16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36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56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3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521" y="274702"/>
            <a:ext cx="10971372" cy="1143265"/>
          </a:xfrm>
          <a:prstGeom prst="rect">
            <a:avLst/>
          </a:prstGeom>
        </p:spPr>
        <p:txBody>
          <a:bodyPr vert="horz" lIns="121917" tIns="60958" rIns="121917" bIns="60958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521" y="1600572"/>
            <a:ext cx="10971372" cy="4527011"/>
          </a:xfrm>
          <a:prstGeom prst="rect">
            <a:avLst/>
          </a:prstGeom>
        </p:spPr>
        <p:txBody>
          <a:bodyPr vert="horz" lIns="121917" tIns="60958" rIns="121917" bIns="60958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521" y="6357822"/>
            <a:ext cx="2844430" cy="365210"/>
          </a:xfrm>
          <a:prstGeom prst="rect">
            <a:avLst/>
          </a:prstGeom>
        </p:spPr>
        <p:txBody>
          <a:bodyPr vert="horz" lIns="121917" tIns="60958" rIns="121917" bIns="60958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2022/10/28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058" y="6357822"/>
            <a:ext cx="3860297" cy="365210"/>
          </a:xfrm>
          <a:prstGeom prst="rect">
            <a:avLst/>
          </a:prstGeom>
        </p:spPr>
        <p:txBody>
          <a:bodyPr vert="horz" lIns="121917" tIns="60958" rIns="121917" bIns="60958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6463" y="6357822"/>
            <a:ext cx="2844430" cy="365210"/>
          </a:xfrm>
          <a:prstGeom prst="rect">
            <a:avLst/>
          </a:prstGeom>
        </p:spPr>
        <p:txBody>
          <a:bodyPr vert="horz" lIns="121917" tIns="60958" rIns="121917" bIns="60958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70" r:id="rId13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ctr" defTabSz="1219200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10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6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8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0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0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0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0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0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0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9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0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0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0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0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.vsdx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8.emf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9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0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0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0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0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0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9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0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0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0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文本框 18"/>
          <p:cNvSpPr txBox="1"/>
          <p:nvPr/>
        </p:nvSpPr>
        <p:spPr>
          <a:xfrm>
            <a:off x="4341541" y="2637706"/>
            <a:ext cx="39139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54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思源黑体 CN Medium" panose="020B0600000000000000" pitchFamily="34" charset="-122"/>
              </a:rPr>
              <a:t>第</a:t>
            </a:r>
            <a:r>
              <a:rPr lang="en-US" altLang="zh-CN" sz="54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思源黑体 CN Medium" panose="020B0600000000000000" pitchFamily="34" charset="-122"/>
              </a:rPr>
              <a:t>3</a:t>
            </a:r>
            <a:r>
              <a:rPr lang="zh-CN" altLang="en-US" sz="54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思源黑体 CN Medium" panose="020B0600000000000000" pitchFamily="34" charset="-122"/>
              </a:rPr>
              <a:t>章 数组</a:t>
            </a:r>
            <a:endParaRPr lang="en-US" altLang="zh-CN" sz="5400" dirty="0">
              <a:solidFill>
                <a:srgbClr val="1369B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思源黑体 CN Medium" panose="020B0600000000000000" pitchFamily="34" charset="-122"/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3718942" y="3861842"/>
            <a:ext cx="6336704" cy="430530"/>
          </a:xfrm>
          <a:prstGeom prst="rect">
            <a:avLst/>
          </a:prstGeom>
        </p:spPr>
        <p:txBody>
          <a:bodyPr vert="horz" lIns="121917" tIns="60958" rIns="121917" bIns="60958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sz="24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《JavaScript</a:t>
            </a:r>
            <a:r>
              <a:rPr lang="zh-CN" altLang="en-US" sz="24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前端开发案例教程（第</a:t>
            </a:r>
            <a:r>
              <a:rPr lang="en-US" altLang="zh-CN" sz="24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2</a:t>
            </a:r>
            <a:r>
              <a:rPr lang="zh-CN" altLang="en-US" sz="24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版）</a:t>
            </a:r>
            <a:r>
              <a:rPr lang="en-US" altLang="zh-CN" sz="24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》</a:t>
            </a:r>
            <a:endParaRPr lang="zh-CN" altLang="en-US" sz="24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/>
          <p:nvPr/>
        </p:nvSpPr>
        <p:spPr>
          <a:xfrm>
            <a:off x="1143691" y="266995"/>
            <a:ext cx="3895536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3.1  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初识数组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C37C7476-70A0-45CA-ACD1-7CDA8E61E8F9}"/>
              </a:ext>
            </a:extLst>
          </p:cNvPr>
          <p:cNvSpPr txBox="1"/>
          <p:nvPr/>
        </p:nvSpPr>
        <p:spPr>
          <a:xfrm>
            <a:off x="1054645" y="1075596"/>
            <a:ext cx="10419861" cy="4996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2000" dirty="0">
                <a:solidFill>
                  <a:srgbClr val="595959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数组中</a:t>
            </a:r>
            <a:r>
              <a:rPr lang="zh-CN" altLang="zh-CN" sz="2000" dirty="0">
                <a:solidFill>
                  <a:srgbClr val="1369B2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索引</a:t>
            </a:r>
            <a:r>
              <a:rPr lang="zh-CN" altLang="zh-CN" sz="2000" dirty="0">
                <a:solidFill>
                  <a:srgbClr val="595959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和</a:t>
            </a:r>
            <a:r>
              <a:rPr lang="zh-CN" altLang="zh-CN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值</a:t>
            </a:r>
            <a:r>
              <a:rPr lang="zh-CN" altLang="zh-CN" sz="2000" dirty="0">
                <a:solidFill>
                  <a:srgbClr val="595959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的</a:t>
            </a:r>
            <a:r>
              <a:rPr lang="zh-CN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关系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如下。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A890FB83-A939-4C7F-8F71-F296BDEF9B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7564" y="2349674"/>
            <a:ext cx="9212138" cy="1811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4420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Box 48"/>
          <p:cNvSpPr txBox="1"/>
          <p:nvPr/>
        </p:nvSpPr>
        <p:spPr>
          <a:xfrm>
            <a:off x="3970118" y="3014256"/>
            <a:ext cx="6733001" cy="830997"/>
          </a:xfrm>
          <a:prstGeom prst="rect">
            <a:avLst/>
          </a:prstGeom>
          <a:noFill/>
        </p:spPr>
        <p:txBody>
          <a:bodyPr wrap="square" lIns="91443" tIns="45720" rIns="91443" bIns="45720" rtlCol="0">
            <a:spAutoFit/>
          </a:bodyPr>
          <a:lstStyle/>
          <a:p>
            <a:pPr algn="l">
              <a:buClrTx/>
              <a:buSzTx/>
              <a:buFontTx/>
            </a:pPr>
            <a:r>
              <a:rPr lang="zh-CN" altLang="en-US" sz="4800" b="1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创建数组</a:t>
            </a:r>
          </a:p>
        </p:txBody>
      </p:sp>
      <p:sp>
        <p:nvSpPr>
          <p:cNvPr id="2" name="TextBox 48"/>
          <p:cNvSpPr txBox="1"/>
          <p:nvPr/>
        </p:nvSpPr>
        <p:spPr>
          <a:xfrm>
            <a:off x="1626870" y="2809240"/>
            <a:ext cx="1734820" cy="1106805"/>
          </a:xfrm>
          <a:prstGeom prst="rect">
            <a:avLst/>
          </a:prstGeom>
          <a:noFill/>
        </p:spPr>
        <p:txBody>
          <a:bodyPr wrap="square" lIns="91443" tIns="45720" rIns="91443" bIns="45720" rtlCol="0">
            <a:spAutoFit/>
          </a:bodyPr>
          <a:lstStyle/>
          <a:p>
            <a:r>
              <a:rPr lang="en-US" altLang="en-GB" sz="6600" b="1" dirty="0">
                <a:solidFill>
                  <a:srgbClr val="FAFAFA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3.2</a:t>
            </a:r>
          </a:p>
        </p:txBody>
      </p:sp>
    </p:spTree>
    <p:extLst>
      <p:ext uri="{BB962C8B-B14F-4D97-AF65-F5344CB8AC3E}">
        <p14:creationId xmlns:p14="http://schemas.microsoft.com/office/powerpoint/2010/main" val="2976035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>
            <a:extLst>
              <a:ext uri="{FF2B5EF4-FFF2-40B4-BE49-F238E27FC236}">
                <a16:creationId xmlns:a16="http://schemas.microsoft.com/office/drawing/2014/main" id="{1574172E-A3D8-43AB-9E82-549DB9FB48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4880" y="2215515"/>
            <a:ext cx="2797810" cy="3898265"/>
          </a:xfrm>
          <a:prstGeom prst="rect">
            <a:avLst/>
          </a:prstGeom>
        </p:spPr>
      </p:pic>
      <p:sp>
        <p:nvSpPr>
          <p:cNvPr id="7" name="椭圆形标注 12">
            <a:extLst>
              <a:ext uri="{FF2B5EF4-FFF2-40B4-BE49-F238E27FC236}">
                <a16:creationId xmlns:a16="http://schemas.microsoft.com/office/drawing/2014/main" id="{7B390C9A-D5FF-47D1-B4B4-0199AF6B48D8}"/>
              </a:ext>
            </a:extLst>
          </p:cNvPr>
          <p:cNvSpPr/>
          <p:nvPr/>
        </p:nvSpPr>
        <p:spPr>
          <a:xfrm>
            <a:off x="2968625" y="1560195"/>
            <a:ext cx="2071370" cy="1493520"/>
          </a:xfrm>
          <a:prstGeom prst="wedgeEllipseCallou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/>
              <a:t> </a:t>
            </a:r>
          </a:p>
        </p:txBody>
      </p:sp>
      <p:sp>
        <p:nvSpPr>
          <p:cNvPr id="9" name="TextBox 35">
            <a:extLst>
              <a:ext uri="{FF2B5EF4-FFF2-40B4-BE49-F238E27FC236}">
                <a16:creationId xmlns:a16="http://schemas.microsoft.com/office/drawing/2014/main" id="{D9A8924D-E4E3-41DB-9F07-89CCE28E2F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7390" y="1638300"/>
            <a:ext cx="1606550" cy="1228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8" rIns="121917" bIns="60958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先定一个</a:t>
            </a:r>
            <a:r>
              <a:rPr lang="zh-CN" altLang="en-US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小目标！</a:t>
            </a:r>
          </a:p>
        </p:txBody>
      </p:sp>
      <p:sp>
        <p:nvSpPr>
          <p:cNvPr id="12" name="TextBox 35">
            <a:extLst>
              <a:ext uri="{FF2B5EF4-FFF2-40B4-BE49-F238E27FC236}">
                <a16:creationId xmlns:a16="http://schemas.microsoft.com/office/drawing/2014/main" id="{88A2767E-6F2C-4E24-978D-C8C7F57105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5965" y="3645818"/>
            <a:ext cx="5429568" cy="1165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8" rIns="121917" bIns="60958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sz="24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掌握</a:t>
            </a:r>
            <a:r>
              <a:rPr lang="zh-CN" altLang="en-US" sz="24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数组的创建</a:t>
            </a:r>
            <a:r>
              <a:rPr lang="zh-CN" altLang="en-US" sz="24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，能够使用</a:t>
            </a:r>
            <a:r>
              <a:rPr lang="zh-CN" altLang="en-US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两种</a:t>
            </a:r>
            <a:r>
              <a:rPr lang="zh-CN" altLang="en-US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方式</a:t>
            </a:r>
            <a:r>
              <a:rPr lang="zh-CN" altLang="en-US" sz="24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实现数组的创建</a:t>
            </a:r>
            <a:endParaRPr lang="zh-CN" altLang="en-US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grpSp>
        <p:nvGrpSpPr>
          <p:cNvPr id="14" name="组合 13">
            <a:extLst>
              <a:ext uri="{FF2B5EF4-FFF2-40B4-BE49-F238E27FC236}">
                <a16:creationId xmlns:a16="http://schemas.microsoft.com/office/drawing/2014/main" id="{3617D419-9079-4D1F-99BA-23638A3FE48F}"/>
              </a:ext>
            </a:extLst>
          </p:cNvPr>
          <p:cNvGrpSpPr/>
          <p:nvPr/>
        </p:nvGrpSpPr>
        <p:grpSpPr>
          <a:xfrm>
            <a:off x="5379720" y="3816752"/>
            <a:ext cx="405130" cy="405130"/>
            <a:chOff x="8881" y="4685"/>
            <a:chExt cx="638" cy="638"/>
          </a:xfrm>
        </p:grpSpPr>
        <p:sp>
          <p:nvSpPr>
            <p:cNvPr id="15" name="椭圆 14">
              <a:extLst>
                <a:ext uri="{FF2B5EF4-FFF2-40B4-BE49-F238E27FC236}">
                  <a16:creationId xmlns:a16="http://schemas.microsoft.com/office/drawing/2014/main" id="{7644041C-FD8B-4B62-94FA-4226E308886B}"/>
                </a:ext>
              </a:extLst>
            </p:cNvPr>
            <p:cNvSpPr/>
            <p:nvPr/>
          </p:nvSpPr>
          <p:spPr>
            <a:xfrm>
              <a:off x="8881" y="4685"/>
              <a:ext cx="638" cy="638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椭圆 15">
              <a:extLst>
                <a:ext uri="{FF2B5EF4-FFF2-40B4-BE49-F238E27FC236}">
                  <a16:creationId xmlns:a16="http://schemas.microsoft.com/office/drawing/2014/main" id="{BDC457E5-245E-48A8-8165-3C32BA3775C2}"/>
                </a:ext>
              </a:extLst>
            </p:cNvPr>
            <p:cNvSpPr/>
            <p:nvPr/>
          </p:nvSpPr>
          <p:spPr>
            <a:xfrm>
              <a:off x="8946" y="4750"/>
              <a:ext cx="508" cy="508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3" name="Title 1"/>
          <p:cNvSpPr txBox="1"/>
          <p:nvPr/>
        </p:nvSpPr>
        <p:spPr>
          <a:xfrm>
            <a:off x="1143691" y="266995"/>
            <a:ext cx="3895536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3.2  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创建数组</a:t>
            </a:r>
          </a:p>
        </p:txBody>
      </p:sp>
    </p:spTree>
    <p:extLst>
      <p:ext uri="{BB962C8B-B14F-4D97-AF65-F5344CB8AC3E}">
        <p14:creationId xmlns:p14="http://schemas.microsoft.com/office/powerpoint/2010/main" val="3580590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/>
          <p:nvPr/>
        </p:nvSpPr>
        <p:spPr>
          <a:xfrm>
            <a:off x="1143691" y="266995"/>
            <a:ext cx="3895536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3.2  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创建数组</a:t>
            </a:r>
          </a:p>
        </p:txBody>
      </p:sp>
      <p:cxnSp>
        <p:nvCxnSpPr>
          <p:cNvPr id="7" name="直接连接符 41">
            <a:extLst>
              <a:ext uri="{FF2B5EF4-FFF2-40B4-BE49-F238E27FC236}">
                <a16:creationId xmlns:a16="http://schemas.microsoft.com/office/drawing/2014/main" id="{0B6C3C5D-FDDF-494C-8C57-05CADE49CCF8}"/>
              </a:ext>
            </a:extLst>
          </p:cNvPr>
          <p:cNvCxnSpPr/>
          <p:nvPr/>
        </p:nvCxnSpPr>
        <p:spPr>
          <a:xfrm flipH="1">
            <a:off x="3833948" y="2521317"/>
            <a:ext cx="1775581" cy="0"/>
          </a:xfrm>
          <a:prstGeom prst="line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sysDash"/>
            <a:headEnd type="oval" w="med" len="med"/>
            <a:tailEnd type="oval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8" name="直接连接符 43">
            <a:extLst>
              <a:ext uri="{FF2B5EF4-FFF2-40B4-BE49-F238E27FC236}">
                <a16:creationId xmlns:a16="http://schemas.microsoft.com/office/drawing/2014/main" id="{D5C1E341-D890-4E5B-896C-35B9C2C1CBEF}"/>
              </a:ext>
            </a:extLst>
          </p:cNvPr>
          <p:cNvCxnSpPr/>
          <p:nvPr/>
        </p:nvCxnSpPr>
        <p:spPr>
          <a:xfrm flipH="1">
            <a:off x="3833948" y="4366175"/>
            <a:ext cx="1775581" cy="0"/>
          </a:xfrm>
          <a:prstGeom prst="line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sysDash"/>
            <a:headEnd type="oval" w="med" len="med"/>
            <a:tailEnd type="oval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9" name="直接连接符 44">
            <a:extLst>
              <a:ext uri="{FF2B5EF4-FFF2-40B4-BE49-F238E27FC236}">
                <a16:creationId xmlns:a16="http://schemas.microsoft.com/office/drawing/2014/main" id="{5E8C56E5-7D3F-4677-90D6-7BB8F3E1CBEA}"/>
              </a:ext>
            </a:extLst>
          </p:cNvPr>
          <p:cNvCxnSpPr>
            <a:cxnSpLocks/>
          </p:cNvCxnSpPr>
          <p:nvPr/>
        </p:nvCxnSpPr>
        <p:spPr>
          <a:xfrm>
            <a:off x="3833948" y="2521316"/>
            <a:ext cx="0" cy="1852101"/>
          </a:xfrm>
          <a:prstGeom prst="line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sysDash"/>
            <a:headEnd type="oval" w="med" len="med"/>
            <a:tailEnd type="oval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0" name="椭圆 9">
            <a:extLst>
              <a:ext uri="{FF2B5EF4-FFF2-40B4-BE49-F238E27FC236}">
                <a16:creationId xmlns:a16="http://schemas.microsoft.com/office/drawing/2014/main" id="{C4A947AE-C58E-4148-B9BE-12B2DEDD572F}"/>
              </a:ext>
            </a:extLst>
          </p:cNvPr>
          <p:cNvSpPr/>
          <p:nvPr/>
        </p:nvSpPr>
        <p:spPr>
          <a:xfrm>
            <a:off x="5027481" y="1989634"/>
            <a:ext cx="1107747" cy="1107747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95000"/>
                  <a:lumOff val="5000"/>
                </a:schemeClr>
              </a:gs>
              <a:gs pos="0">
                <a:schemeClr val="bg1">
                  <a:lumMod val="75000"/>
                </a:schemeClr>
              </a:gs>
              <a:gs pos="70000">
                <a:srgbClr val="FAFAFA"/>
              </a:gs>
            </a:gsLst>
            <a:lin ang="8100000" scaled="1"/>
            <a:tileRect/>
          </a:gradFill>
          <a:ln w="25400">
            <a:solidFill>
              <a:schemeClr val="bg1"/>
            </a:solidFill>
          </a:ln>
          <a:effectLst>
            <a:outerShdw blurRad="254000" dist="190500" dir="8100000" algn="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135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1" name="椭圆 10">
            <a:extLst>
              <a:ext uri="{FF2B5EF4-FFF2-40B4-BE49-F238E27FC236}">
                <a16:creationId xmlns:a16="http://schemas.microsoft.com/office/drawing/2014/main" id="{A696E12D-9742-4032-B841-840C519E6365}"/>
              </a:ext>
            </a:extLst>
          </p:cNvPr>
          <p:cNvSpPr/>
          <p:nvPr/>
        </p:nvSpPr>
        <p:spPr>
          <a:xfrm>
            <a:off x="5027481" y="3773591"/>
            <a:ext cx="1107747" cy="1107747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95000"/>
                  <a:lumOff val="5000"/>
                </a:schemeClr>
              </a:gs>
              <a:gs pos="0">
                <a:schemeClr val="bg1">
                  <a:lumMod val="75000"/>
                </a:schemeClr>
              </a:gs>
              <a:gs pos="70000">
                <a:srgbClr val="FAFAFA"/>
              </a:gs>
            </a:gsLst>
            <a:lin ang="8100000" scaled="1"/>
            <a:tileRect/>
          </a:gradFill>
          <a:ln w="25400">
            <a:solidFill>
              <a:schemeClr val="bg1"/>
            </a:solidFill>
          </a:ln>
          <a:effectLst>
            <a:outerShdw blurRad="254000" dist="190500" dir="8100000" algn="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135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2" name="椭圆 11">
            <a:extLst>
              <a:ext uri="{FF2B5EF4-FFF2-40B4-BE49-F238E27FC236}">
                <a16:creationId xmlns:a16="http://schemas.microsoft.com/office/drawing/2014/main" id="{77226EE9-C99F-4EB4-ADA6-B80D00FDEA5A}"/>
              </a:ext>
            </a:extLst>
          </p:cNvPr>
          <p:cNvSpPr/>
          <p:nvPr/>
        </p:nvSpPr>
        <p:spPr>
          <a:xfrm>
            <a:off x="5119455" y="2081608"/>
            <a:ext cx="923799" cy="92379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3" name="椭圆 12">
            <a:extLst>
              <a:ext uri="{FF2B5EF4-FFF2-40B4-BE49-F238E27FC236}">
                <a16:creationId xmlns:a16="http://schemas.microsoft.com/office/drawing/2014/main" id="{F93FE2FC-1431-4FE2-9B8D-E592694F1974}"/>
              </a:ext>
            </a:extLst>
          </p:cNvPr>
          <p:cNvSpPr/>
          <p:nvPr/>
        </p:nvSpPr>
        <p:spPr>
          <a:xfrm>
            <a:off x="5110093" y="3885226"/>
            <a:ext cx="923799" cy="92379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4" name="Freeform 175">
            <a:extLst>
              <a:ext uri="{FF2B5EF4-FFF2-40B4-BE49-F238E27FC236}">
                <a16:creationId xmlns:a16="http://schemas.microsoft.com/office/drawing/2014/main" id="{C77F7271-DE99-4778-8E11-DD8038DA8032}"/>
              </a:ext>
            </a:extLst>
          </p:cNvPr>
          <p:cNvSpPr>
            <a:spLocks noEditPoints="1"/>
          </p:cNvSpPr>
          <p:nvPr/>
        </p:nvSpPr>
        <p:spPr bwMode="auto">
          <a:xfrm>
            <a:off x="5334763" y="4012081"/>
            <a:ext cx="575733" cy="630767"/>
          </a:xfrm>
          <a:custGeom>
            <a:avLst/>
            <a:gdLst>
              <a:gd name="T0" fmla="*/ 165 w 272"/>
              <a:gd name="T1" fmla="*/ 0 h 298"/>
              <a:gd name="T2" fmla="*/ 246 w 272"/>
              <a:gd name="T3" fmla="*/ 47 h 298"/>
              <a:gd name="T4" fmla="*/ 153 w 272"/>
              <a:gd name="T5" fmla="*/ 201 h 298"/>
              <a:gd name="T6" fmla="*/ 108 w 272"/>
              <a:gd name="T7" fmla="*/ 229 h 298"/>
              <a:gd name="T8" fmla="*/ 66 w 272"/>
              <a:gd name="T9" fmla="*/ 232 h 298"/>
              <a:gd name="T10" fmla="*/ 71 w 272"/>
              <a:gd name="T11" fmla="*/ 153 h 298"/>
              <a:gd name="T12" fmla="*/ 165 w 272"/>
              <a:gd name="T13" fmla="*/ 0 h 298"/>
              <a:gd name="T14" fmla="*/ 165 w 272"/>
              <a:gd name="T15" fmla="*/ 0 h 298"/>
              <a:gd name="T16" fmla="*/ 243 w 272"/>
              <a:gd name="T17" fmla="*/ 293 h 298"/>
              <a:gd name="T18" fmla="*/ 248 w 272"/>
              <a:gd name="T19" fmla="*/ 262 h 298"/>
              <a:gd name="T20" fmla="*/ 158 w 272"/>
              <a:gd name="T21" fmla="*/ 260 h 298"/>
              <a:gd name="T22" fmla="*/ 272 w 272"/>
              <a:gd name="T23" fmla="*/ 253 h 298"/>
              <a:gd name="T24" fmla="*/ 272 w 272"/>
              <a:gd name="T25" fmla="*/ 241 h 298"/>
              <a:gd name="T26" fmla="*/ 239 w 272"/>
              <a:gd name="T27" fmla="*/ 239 h 298"/>
              <a:gd name="T28" fmla="*/ 269 w 272"/>
              <a:gd name="T29" fmla="*/ 234 h 298"/>
              <a:gd name="T30" fmla="*/ 257 w 272"/>
              <a:gd name="T31" fmla="*/ 210 h 298"/>
              <a:gd name="T32" fmla="*/ 175 w 272"/>
              <a:gd name="T33" fmla="*/ 201 h 298"/>
              <a:gd name="T34" fmla="*/ 172 w 272"/>
              <a:gd name="T35" fmla="*/ 224 h 298"/>
              <a:gd name="T36" fmla="*/ 208 w 272"/>
              <a:gd name="T37" fmla="*/ 232 h 298"/>
              <a:gd name="T38" fmla="*/ 0 w 272"/>
              <a:gd name="T39" fmla="*/ 243 h 298"/>
              <a:gd name="T40" fmla="*/ 2 w 272"/>
              <a:gd name="T41" fmla="*/ 265 h 298"/>
              <a:gd name="T42" fmla="*/ 137 w 272"/>
              <a:gd name="T43" fmla="*/ 279 h 298"/>
              <a:gd name="T44" fmla="*/ 85 w 272"/>
              <a:gd name="T45" fmla="*/ 281 h 298"/>
              <a:gd name="T46" fmla="*/ 87 w 272"/>
              <a:gd name="T47" fmla="*/ 298 h 298"/>
              <a:gd name="T48" fmla="*/ 243 w 272"/>
              <a:gd name="T49" fmla="*/ 293 h 298"/>
              <a:gd name="T50" fmla="*/ 243 w 272"/>
              <a:gd name="T51" fmla="*/ 293 h 298"/>
              <a:gd name="T52" fmla="*/ 106 w 272"/>
              <a:gd name="T53" fmla="*/ 213 h 298"/>
              <a:gd name="T54" fmla="*/ 137 w 272"/>
              <a:gd name="T55" fmla="*/ 191 h 298"/>
              <a:gd name="T56" fmla="*/ 87 w 272"/>
              <a:gd name="T57" fmla="*/ 163 h 298"/>
              <a:gd name="T58" fmla="*/ 85 w 272"/>
              <a:gd name="T59" fmla="*/ 198 h 298"/>
              <a:gd name="T60" fmla="*/ 106 w 272"/>
              <a:gd name="T61" fmla="*/ 213 h 298"/>
              <a:gd name="T62" fmla="*/ 106 w 272"/>
              <a:gd name="T63" fmla="*/ 213 h 298"/>
              <a:gd name="T64" fmla="*/ 217 w 272"/>
              <a:gd name="T65" fmla="*/ 47 h 298"/>
              <a:gd name="T66" fmla="*/ 142 w 272"/>
              <a:gd name="T67" fmla="*/ 172 h 298"/>
              <a:gd name="T68" fmla="*/ 151 w 272"/>
              <a:gd name="T69" fmla="*/ 177 h 298"/>
              <a:gd name="T70" fmla="*/ 224 w 272"/>
              <a:gd name="T71" fmla="*/ 52 h 298"/>
              <a:gd name="T72" fmla="*/ 217 w 272"/>
              <a:gd name="T73" fmla="*/ 47 h 298"/>
              <a:gd name="T74" fmla="*/ 217 w 272"/>
              <a:gd name="T75" fmla="*/ 47 h 298"/>
              <a:gd name="T76" fmla="*/ 170 w 272"/>
              <a:gd name="T77" fmla="*/ 19 h 298"/>
              <a:gd name="T78" fmla="*/ 97 w 272"/>
              <a:gd name="T79" fmla="*/ 144 h 298"/>
              <a:gd name="T80" fmla="*/ 111 w 272"/>
              <a:gd name="T81" fmla="*/ 153 h 298"/>
              <a:gd name="T82" fmla="*/ 186 w 272"/>
              <a:gd name="T83" fmla="*/ 28 h 298"/>
              <a:gd name="T84" fmla="*/ 170 w 272"/>
              <a:gd name="T85" fmla="*/ 19 h 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272" h="298">
                <a:moveTo>
                  <a:pt x="165" y="0"/>
                </a:moveTo>
                <a:lnTo>
                  <a:pt x="246" y="47"/>
                </a:lnTo>
                <a:lnTo>
                  <a:pt x="153" y="201"/>
                </a:lnTo>
                <a:lnTo>
                  <a:pt x="108" y="229"/>
                </a:lnTo>
                <a:lnTo>
                  <a:pt x="66" y="232"/>
                </a:lnTo>
                <a:lnTo>
                  <a:pt x="71" y="153"/>
                </a:lnTo>
                <a:lnTo>
                  <a:pt x="165" y="0"/>
                </a:lnTo>
                <a:lnTo>
                  <a:pt x="165" y="0"/>
                </a:lnTo>
                <a:close/>
                <a:moveTo>
                  <a:pt x="243" y="293"/>
                </a:moveTo>
                <a:lnTo>
                  <a:pt x="248" y="262"/>
                </a:lnTo>
                <a:lnTo>
                  <a:pt x="158" y="260"/>
                </a:lnTo>
                <a:lnTo>
                  <a:pt x="272" y="253"/>
                </a:lnTo>
                <a:lnTo>
                  <a:pt x="272" y="241"/>
                </a:lnTo>
                <a:lnTo>
                  <a:pt x="239" y="239"/>
                </a:lnTo>
                <a:lnTo>
                  <a:pt x="269" y="234"/>
                </a:lnTo>
                <a:lnTo>
                  <a:pt x="257" y="210"/>
                </a:lnTo>
                <a:lnTo>
                  <a:pt x="175" y="201"/>
                </a:lnTo>
                <a:lnTo>
                  <a:pt x="172" y="224"/>
                </a:lnTo>
                <a:lnTo>
                  <a:pt x="208" y="232"/>
                </a:lnTo>
                <a:lnTo>
                  <a:pt x="0" y="243"/>
                </a:lnTo>
                <a:lnTo>
                  <a:pt x="2" y="265"/>
                </a:lnTo>
                <a:lnTo>
                  <a:pt x="137" y="279"/>
                </a:lnTo>
                <a:lnTo>
                  <a:pt x="85" y="281"/>
                </a:lnTo>
                <a:lnTo>
                  <a:pt x="87" y="298"/>
                </a:lnTo>
                <a:lnTo>
                  <a:pt x="243" y="293"/>
                </a:lnTo>
                <a:lnTo>
                  <a:pt x="243" y="293"/>
                </a:lnTo>
                <a:close/>
                <a:moveTo>
                  <a:pt x="106" y="213"/>
                </a:moveTo>
                <a:lnTo>
                  <a:pt x="137" y="191"/>
                </a:lnTo>
                <a:lnTo>
                  <a:pt x="87" y="163"/>
                </a:lnTo>
                <a:lnTo>
                  <a:pt x="85" y="198"/>
                </a:lnTo>
                <a:lnTo>
                  <a:pt x="106" y="213"/>
                </a:lnTo>
                <a:lnTo>
                  <a:pt x="106" y="213"/>
                </a:lnTo>
                <a:close/>
                <a:moveTo>
                  <a:pt x="217" y="47"/>
                </a:moveTo>
                <a:lnTo>
                  <a:pt x="142" y="172"/>
                </a:lnTo>
                <a:lnTo>
                  <a:pt x="151" y="177"/>
                </a:lnTo>
                <a:lnTo>
                  <a:pt x="224" y="52"/>
                </a:lnTo>
                <a:lnTo>
                  <a:pt x="217" y="47"/>
                </a:lnTo>
                <a:lnTo>
                  <a:pt x="217" y="47"/>
                </a:lnTo>
                <a:close/>
                <a:moveTo>
                  <a:pt x="170" y="19"/>
                </a:moveTo>
                <a:lnTo>
                  <a:pt x="97" y="144"/>
                </a:lnTo>
                <a:lnTo>
                  <a:pt x="111" y="153"/>
                </a:lnTo>
                <a:lnTo>
                  <a:pt x="186" y="28"/>
                </a:lnTo>
                <a:lnTo>
                  <a:pt x="170" y="1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zh-CN" altLang="en-US" sz="2400">
              <a:solidFill>
                <a:srgbClr val="E93F3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5" name="Freeform 168">
            <a:extLst>
              <a:ext uri="{FF2B5EF4-FFF2-40B4-BE49-F238E27FC236}">
                <a16:creationId xmlns:a16="http://schemas.microsoft.com/office/drawing/2014/main" id="{87A2E0A0-211B-4119-A59D-3E1B6959CE30}"/>
              </a:ext>
            </a:extLst>
          </p:cNvPr>
          <p:cNvSpPr>
            <a:spLocks noEditPoints="1"/>
          </p:cNvSpPr>
          <p:nvPr/>
        </p:nvSpPr>
        <p:spPr bwMode="auto">
          <a:xfrm>
            <a:off x="5305129" y="2213341"/>
            <a:ext cx="552451" cy="615951"/>
          </a:xfrm>
          <a:custGeom>
            <a:avLst/>
            <a:gdLst>
              <a:gd name="T0" fmla="*/ 55 w 110"/>
              <a:gd name="T1" fmla="*/ 41 h 123"/>
              <a:gd name="T2" fmla="*/ 75 w 110"/>
              <a:gd name="T3" fmla="*/ 31 h 123"/>
              <a:gd name="T4" fmla="*/ 99 w 110"/>
              <a:gd name="T5" fmla="*/ 86 h 123"/>
              <a:gd name="T6" fmla="*/ 97 w 110"/>
              <a:gd name="T7" fmla="*/ 88 h 123"/>
              <a:gd name="T8" fmla="*/ 101 w 110"/>
              <a:gd name="T9" fmla="*/ 96 h 123"/>
              <a:gd name="T10" fmla="*/ 94 w 110"/>
              <a:gd name="T11" fmla="*/ 99 h 123"/>
              <a:gd name="T12" fmla="*/ 90 w 110"/>
              <a:gd name="T13" fmla="*/ 91 h 123"/>
              <a:gd name="T14" fmla="*/ 87 w 110"/>
              <a:gd name="T15" fmla="*/ 93 h 123"/>
              <a:gd name="T16" fmla="*/ 55 w 110"/>
              <a:gd name="T17" fmla="*/ 41 h 123"/>
              <a:gd name="T18" fmla="*/ 0 w 110"/>
              <a:gd name="T19" fmla="*/ 108 h 123"/>
              <a:gd name="T20" fmla="*/ 3 w 110"/>
              <a:gd name="T21" fmla="*/ 115 h 123"/>
              <a:gd name="T22" fmla="*/ 31 w 110"/>
              <a:gd name="T23" fmla="*/ 105 h 123"/>
              <a:gd name="T24" fmla="*/ 30 w 110"/>
              <a:gd name="T25" fmla="*/ 121 h 123"/>
              <a:gd name="T26" fmla="*/ 110 w 110"/>
              <a:gd name="T27" fmla="*/ 105 h 123"/>
              <a:gd name="T28" fmla="*/ 108 w 110"/>
              <a:gd name="T29" fmla="*/ 98 h 123"/>
              <a:gd name="T30" fmla="*/ 36 w 110"/>
              <a:gd name="T31" fmla="*/ 113 h 123"/>
              <a:gd name="T32" fmla="*/ 55 w 110"/>
              <a:gd name="T33" fmla="*/ 96 h 123"/>
              <a:gd name="T34" fmla="*/ 52 w 110"/>
              <a:gd name="T35" fmla="*/ 89 h 123"/>
              <a:gd name="T36" fmla="*/ 0 w 110"/>
              <a:gd name="T37" fmla="*/ 108 h 123"/>
              <a:gd name="T38" fmla="*/ 60 w 110"/>
              <a:gd name="T39" fmla="*/ 9 h 123"/>
              <a:gd name="T40" fmla="*/ 53 w 110"/>
              <a:gd name="T41" fmla="*/ 36 h 123"/>
              <a:gd name="T42" fmla="*/ 72 w 110"/>
              <a:gd name="T43" fmla="*/ 26 h 123"/>
              <a:gd name="T44" fmla="*/ 66 w 110"/>
              <a:gd name="T45" fmla="*/ 15 h 123"/>
              <a:gd name="T46" fmla="*/ 71 w 110"/>
              <a:gd name="T47" fmla="*/ 12 h 123"/>
              <a:gd name="T48" fmla="*/ 86 w 110"/>
              <a:gd name="T49" fmla="*/ 51 h 123"/>
              <a:gd name="T50" fmla="*/ 93 w 110"/>
              <a:gd name="T51" fmla="*/ 48 h 123"/>
              <a:gd name="T52" fmla="*/ 77 w 110"/>
              <a:gd name="T53" fmla="*/ 5 h 123"/>
              <a:gd name="T54" fmla="*/ 75 w 110"/>
              <a:gd name="T55" fmla="*/ 2 h 123"/>
              <a:gd name="T56" fmla="*/ 72 w 110"/>
              <a:gd name="T57" fmla="*/ 3 h 123"/>
              <a:gd name="T58" fmla="*/ 60 w 110"/>
              <a:gd name="T59" fmla="*/ 9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110" h="123">
                <a:moveTo>
                  <a:pt x="55" y="41"/>
                </a:moveTo>
                <a:cubicBezTo>
                  <a:pt x="75" y="31"/>
                  <a:pt x="75" y="31"/>
                  <a:pt x="75" y="31"/>
                </a:cubicBezTo>
                <a:cubicBezTo>
                  <a:pt x="99" y="86"/>
                  <a:pt x="99" y="86"/>
                  <a:pt x="99" y="86"/>
                </a:cubicBezTo>
                <a:cubicBezTo>
                  <a:pt x="97" y="88"/>
                  <a:pt x="97" y="88"/>
                  <a:pt x="97" y="88"/>
                </a:cubicBezTo>
                <a:cubicBezTo>
                  <a:pt x="101" y="96"/>
                  <a:pt x="101" y="96"/>
                  <a:pt x="101" y="96"/>
                </a:cubicBezTo>
                <a:cubicBezTo>
                  <a:pt x="94" y="99"/>
                  <a:pt x="94" y="99"/>
                  <a:pt x="94" y="99"/>
                </a:cubicBezTo>
                <a:cubicBezTo>
                  <a:pt x="90" y="91"/>
                  <a:pt x="90" y="91"/>
                  <a:pt x="90" y="91"/>
                </a:cubicBezTo>
                <a:cubicBezTo>
                  <a:pt x="87" y="93"/>
                  <a:pt x="87" y="93"/>
                  <a:pt x="87" y="93"/>
                </a:cubicBezTo>
                <a:cubicBezTo>
                  <a:pt x="55" y="41"/>
                  <a:pt x="55" y="41"/>
                  <a:pt x="55" y="41"/>
                </a:cubicBezTo>
                <a:close/>
                <a:moveTo>
                  <a:pt x="0" y="108"/>
                </a:moveTo>
                <a:cubicBezTo>
                  <a:pt x="3" y="115"/>
                  <a:pt x="3" y="115"/>
                  <a:pt x="3" y="115"/>
                </a:cubicBezTo>
                <a:cubicBezTo>
                  <a:pt x="31" y="105"/>
                  <a:pt x="31" y="105"/>
                  <a:pt x="31" y="105"/>
                </a:cubicBezTo>
                <a:cubicBezTo>
                  <a:pt x="23" y="112"/>
                  <a:pt x="19" y="119"/>
                  <a:pt x="30" y="121"/>
                </a:cubicBezTo>
                <a:cubicBezTo>
                  <a:pt x="44" y="123"/>
                  <a:pt x="110" y="105"/>
                  <a:pt x="110" y="105"/>
                </a:cubicBezTo>
                <a:cubicBezTo>
                  <a:pt x="108" y="98"/>
                  <a:pt x="108" y="98"/>
                  <a:pt x="108" y="98"/>
                </a:cubicBezTo>
                <a:cubicBezTo>
                  <a:pt x="108" y="98"/>
                  <a:pt x="49" y="115"/>
                  <a:pt x="36" y="113"/>
                </a:cubicBezTo>
                <a:cubicBezTo>
                  <a:pt x="33" y="112"/>
                  <a:pt x="55" y="96"/>
                  <a:pt x="55" y="96"/>
                </a:cubicBezTo>
                <a:cubicBezTo>
                  <a:pt x="52" y="89"/>
                  <a:pt x="52" y="89"/>
                  <a:pt x="52" y="89"/>
                </a:cubicBezTo>
                <a:cubicBezTo>
                  <a:pt x="0" y="108"/>
                  <a:pt x="0" y="108"/>
                  <a:pt x="0" y="108"/>
                </a:cubicBezTo>
                <a:close/>
                <a:moveTo>
                  <a:pt x="60" y="9"/>
                </a:moveTo>
                <a:cubicBezTo>
                  <a:pt x="48" y="0"/>
                  <a:pt x="40" y="12"/>
                  <a:pt x="53" y="36"/>
                </a:cubicBezTo>
                <a:cubicBezTo>
                  <a:pt x="72" y="26"/>
                  <a:pt x="72" y="26"/>
                  <a:pt x="72" y="26"/>
                </a:cubicBezTo>
                <a:cubicBezTo>
                  <a:pt x="70" y="21"/>
                  <a:pt x="68" y="18"/>
                  <a:pt x="66" y="15"/>
                </a:cubicBezTo>
                <a:cubicBezTo>
                  <a:pt x="71" y="12"/>
                  <a:pt x="71" y="12"/>
                  <a:pt x="71" y="12"/>
                </a:cubicBezTo>
                <a:cubicBezTo>
                  <a:pt x="86" y="51"/>
                  <a:pt x="86" y="51"/>
                  <a:pt x="86" y="51"/>
                </a:cubicBezTo>
                <a:cubicBezTo>
                  <a:pt x="93" y="48"/>
                  <a:pt x="93" y="48"/>
                  <a:pt x="93" y="48"/>
                </a:cubicBezTo>
                <a:cubicBezTo>
                  <a:pt x="77" y="5"/>
                  <a:pt x="77" y="5"/>
                  <a:pt x="77" y="5"/>
                </a:cubicBezTo>
                <a:cubicBezTo>
                  <a:pt x="75" y="2"/>
                  <a:pt x="75" y="2"/>
                  <a:pt x="75" y="2"/>
                </a:cubicBezTo>
                <a:cubicBezTo>
                  <a:pt x="72" y="3"/>
                  <a:pt x="72" y="3"/>
                  <a:pt x="72" y="3"/>
                </a:cubicBezTo>
                <a:lnTo>
                  <a:pt x="60" y="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121920" tIns="60960" rIns="121920" bIns="60960" numCol="1" anchor="t" anchorCtr="0" compatLnSpc="1"/>
          <a:lstStyle/>
          <a:p>
            <a:endParaRPr lang="zh-CN" altLang="en-US" sz="2400">
              <a:solidFill>
                <a:srgbClr val="E93F3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6" name="文本框 9">
            <a:extLst>
              <a:ext uri="{FF2B5EF4-FFF2-40B4-BE49-F238E27FC236}">
                <a16:creationId xmlns:a16="http://schemas.microsoft.com/office/drawing/2014/main" id="{461DAD34-C03A-42B3-BBFF-D5991ABF5C2D}"/>
              </a:ext>
            </a:extLst>
          </p:cNvPr>
          <p:cNvSpPr txBox="1"/>
          <p:nvPr/>
        </p:nvSpPr>
        <p:spPr>
          <a:xfrm>
            <a:off x="1152129" y="3297673"/>
            <a:ext cx="2566813" cy="328231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t">
            <a:noAutofit/>
          </a:bodyPr>
          <a:lstStyle>
            <a:defPPr>
              <a:defRPr lang="zh-CN"/>
            </a:defPPr>
            <a:lvl1pPr defTabSz="1218565">
              <a:spcBef>
                <a:spcPct val="0"/>
              </a:spcBef>
              <a:defRPr cap="all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  <a:lvl2pPr marL="0" lvl="1" defTabSz="1218565">
              <a:defRPr sz="2055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 marL="1219200" defTabSz="1218565">
              <a:defRPr sz="2400"/>
            </a:lvl3pPr>
            <a:lvl4pPr marL="1828800" defTabSz="1218565">
              <a:defRPr sz="2400"/>
            </a:lvl4pPr>
            <a:lvl5pPr marL="2438400" defTabSz="1218565">
              <a:defRPr sz="2400"/>
            </a:lvl5pPr>
            <a:lvl6pPr marL="3048000" defTabSz="1218565">
              <a:defRPr sz="2400"/>
            </a:lvl6pPr>
            <a:lvl7pPr marL="3657600" defTabSz="1218565">
              <a:defRPr sz="2400"/>
            </a:lvl7pPr>
            <a:lvl8pPr marL="4267200" defTabSz="1218565">
              <a:defRPr sz="2400"/>
            </a:lvl8pPr>
            <a:lvl9pPr marL="4876800" defTabSz="1218565">
              <a:defRPr sz="2400"/>
            </a:lvl9pPr>
          </a:lstStyle>
          <a:p>
            <a:pPr lvl="1"/>
            <a:r>
              <a:rPr lang="zh-CN" altLang="en-US" sz="2000" b="1" dirty="0">
                <a:solidFill>
                  <a:srgbClr val="595959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创建数组的两种方式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E311DB6A-3810-4EF8-B62E-CAE6EE59A595}"/>
              </a:ext>
            </a:extLst>
          </p:cNvPr>
          <p:cNvSpPr txBox="1"/>
          <p:nvPr/>
        </p:nvSpPr>
        <p:spPr>
          <a:xfrm>
            <a:off x="6320902" y="2361569"/>
            <a:ext cx="39252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通过</a:t>
            </a:r>
            <a:r>
              <a:rPr lang="en-US" altLang="zh-CN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new Array()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方式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创建数组</a:t>
            </a:r>
            <a:endParaRPr lang="zh-CN" altLang="en-US" sz="11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E455D9CB-5EDC-4AEF-8A97-8B76B5AD7FE6}"/>
              </a:ext>
            </a:extLst>
          </p:cNvPr>
          <p:cNvSpPr txBox="1"/>
          <p:nvPr/>
        </p:nvSpPr>
        <p:spPr>
          <a:xfrm>
            <a:off x="6320902" y="4132152"/>
            <a:ext cx="4166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使用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数组字面</a:t>
            </a:r>
            <a:r>
              <a:rPr lang="zh-CN" altLang="en-US" sz="2000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量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创建数组</a:t>
            </a:r>
            <a:endParaRPr lang="zh-CN" altLang="en-US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706828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3.2  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创建数组</a:t>
            </a: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092818F8-900E-4612-8754-1A79D230BDBB}"/>
              </a:ext>
            </a:extLst>
          </p:cNvPr>
          <p:cNvSpPr txBox="1"/>
          <p:nvPr/>
        </p:nvSpPr>
        <p:spPr>
          <a:xfrm>
            <a:off x="1054646" y="1284068"/>
            <a:ext cx="10153128" cy="4996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使用</a:t>
            </a:r>
            <a:r>
              <a:rPr lang="en-US" altLang="zh-CN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new Array()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方式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创建数组，示例代码如下。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5E83110F-D661-4E3B-817E-94681DB86F47}"/>
              </a:ext>
            </a:extLst>
          </p:cNvPr>
          <p:cNvSpPr txBox="1"/>
          <p:nvPr/>
        </p:nvSpPr>
        <p:spPr>
          <a:xfrm>
            <a:off x="1558702" y="2220172"/>
            <a:ext cx="8928992" cy="1497654"/>
          </a:xfrm>
          <a:prstGeom prst="rect">
            <a:avLst/>
          </a:prstGeom>
          <a:solidFill>
            <a:srgbClr val="F2F2F2"/>
          </a:solidFill>
        </p:spPr>
        <p:txBody>
          <a:bodyPr wrap="square" rtlCol="0">
            <a:spAutoFit/>
          </a:bodyPr>
          <a:lstStyle/>
          <a:p>
            <a:pPr lvl="1">
              <a:lnSpc>
                <a:spcPct val="150000"/>
              </a:lnSpc>
            </a:pP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var </a:t>
            </a:r>
            <a:r>
              <a:rPr lang="en-US" altLang="zh-CN" sz="2000" dirty="0" err="1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arr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 = new Array();			// 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空数组</a:t>
            </a:r>
          </a:p>
          <a:p>
            <a:pPr lvl="1">
              <a:lnSpc>
                <a:spcPct val="150000"/>
              </a:lnSpc>
            </a:pP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var </a:t>
            </a:r>
            <a:r>
              <a:rPr lang="en-US" altLang="zh-CN" sz="2000" dirty="0" err="1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arr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 = new Array(3);			// 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含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3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有个空元素</a:t>
            </a:r>
          </a:p>
          <a:p>
            <a:pPr lvl="1">
              <a:lnSpc>
                <a:spcPct val="150000"/>
              </a:lnSpc>
            </a:pP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var </a:t>
            </a:r>
            <a:r>
              <a:rPr lang="en-US" altLang="zh-CN" sz="2000" dirty="0" err="1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arr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 = new Array('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语文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', '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数学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', '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英语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');	// 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含有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3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个元素</a:t>
            </a:r>
          </a:p>
          <a:p>
            <a:pPr lvl="1">
              <a:lnSpc>
                <a:spcPct val="150000"/>
              </a:lnSpc>
            </a:pPr>
            <a:endParaRPr lang="zh-CN" altLang="en-US" sz="1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694606" y="4149874"/>
            <a:ext cx="1108923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第1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行代码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中的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new </a:t>
            </a:r>
            <a:r>
              <a:rPr lang="zh-CN" altLang="en-US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Aray</a:t>
            </a:r>
            <a:r>
              <a:rPr lang="en-US" altLang="zh-CN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()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用于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创建一个空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数组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。</a:t>
            </a:r>
            <a:endParaRPr lang="en-US" altLang="zh-CN" sz="20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第2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行代码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用于创建含有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3个空元素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的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数组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。</a:t>
            </a:r>
            <a:endParaRPr lang="en-US" altLang="zh-CN" sz="20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第3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行代码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用于创建含有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3个元素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的数组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，元素的类型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为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字符串型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，元素的索引依次为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0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、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1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、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2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702718" y="2222864"/>
            <a:ext cx="576064" cy="14229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</a:p>
          <a:p>
            <a:pPr>
              <a:lnSpc>
                <a:spcPct val="150000"/>
              </a:lnSpc>
            </a:pPr>
            <a:r>
              <a:rPr lang="en-US" altLang="zh-CN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</a:p>
          <a:p>
            <a:pPr>
              <a:lnSpc>
                <a:spcPct val="150000"/>
              </a:lnSpc>
            </a:pPr>
            <a:r>
              <a:rPr lang="en-US" altLang="zh-CN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516736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3.2  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创建数组</a:t>
            </a: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092818F8-900E-4612-8754-1A79D230BDBB}"/>
              </a:ext>
            </a:extLst>
          </p:cNvPr>
          <p:cNvSpPr txBox="1"/>
          <p:nvPr/>
        </p:nvSpPr>
        <p:spPr>
          <a:xfrm>
            <a:off x="1054646" y="1373500"/>
            <a:ext cx="10153128" cy="4996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在数组中可以存放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任意类型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的元素，示例代码如下。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F65F0071-8253-4558-A994-AC6DD504E7C4}"/>
              </a:ext>
            </a:extLst>
          </p:cNvPr>
          <p:cNvSpPr txBox="1"/>
          <p:nvPr/>
        </p:nvSpPr>
        <p:spPr>
          <a:xfrm>
            <a:off x="1990750" y="2885668"/>
            <a:ext cx="7992888" cy="509178"/>
          </a:xfrm>
          <a:prstGeom prst="rect">
            <a:avLst/>
          </a:prstGeom>
          <a:solidFill>
            <a:srgbClr val="F2F2F2"/>
          </a:solidFill>
        </p:spPr>
        <p:txBody>
          <a:bodyPr wrap="square" rtlCol="0">
            <a:spAutoFit/>
          </a:bodyPr>
          <a:lstStyle/>
          <a:p>
            <a:pPr lvl="1">
              <a:lnSpc>
                <a:spcPct val="150000"/>
              </a:lnSpc>
            </a:pP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var arr1 = new Array(123, '</a:t>
            </a:r>
            <a:r>
              <a:rPr lang="en-US" altLang="zh-CN" sz="2000" dirty="0" err="1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abc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', true, null, undefined);</a:t>
            </a:r>
            <a:r>
              <a:rPr lang="en-US" altLang="zh-CN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宋体" panose="02010600030101010101" pitchFamily="2" charset="-122"/>
                <a:cs typeface="宋体" panose="02010600030101010101" pitchFamily="2" charset="-122"/>
              </a:rPr>
              <a:t>	</a:t>
            </a:r>
            <a:endParaRPr lang="zh-CN" altLang="en-US" sz="1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2DBAAD97-CCAF-455E-9107-957C6225ADA8}"/>
              </a:ext>
            </a:extLst>
          </p:cNvPr>
          <p:cNvSpPr/>
          <p:nvPr/>
        </p:nvSpPr>
        <p:spPr>
          <a:xfrm>
            <a:off x="5260294" y="3029684"/>
            <a:ext cx="432048" cy="28803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1" name="直接箭头连接符 20">
            <a:extLst>
              <a:ext uri="{FF2B5EF4-FFF2-40B4-BE49-F238E27FC236}">
                <a16:creationId xmlns:a16="http://schemas.microsoft.com/office/drawing/2014/main" id="{FE363DA5-6FDC-4E4B-B3A1-71C95138B196}"/>
              </a:ext>
            </a:extLst>
          </p:cNvPr>
          <p:cNvCxnSpPr/>
          <p:nvPr/>
        </p:nvCxnSpPr>
        <p:spPr>
          <a:xfrm>
            <a:off x="5476318" y="3317716"/>
            <a:ext cx="0" cy="432048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文本框 21">
            <a:extLst>
              <a:ext uri="{FF2B5EF4-FFF2-40B4-BE49-F238E27FC236}">
                <a16:creationId xmlns:a16="http://schemas.microsoft.com/office/drawing/2014/main" id="{4213906B-7BCF-49BF-A67E-D7A36732EC93}"/>
              </a:ext>
            </a:extLst>
          </p:cNvPr>
          <p:cNvSpPr txBox="1"/>
          <p:nvPr/>
        </p:nvSpPr>
        <p:spPr>
          <a:xfrm>
            <a:off x="5015086" y="3749764"/>
            <a:ext cx="16561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数字型</a:t>
            </a:r>
            <a:endParaRPr lang="zh-CN" altLang="en-US" sz="20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505A11EB-C745-45E2-8A21-0D0FA1D09069}"/>
              </a:ext>
            </a:extLst>
          </p:cNvPr>
          <p:cNvSpPr/>
          <p:nvPr/>
        </p:nvSpPr>
        <p:spPr>
          <a:xfrm>
            <a:off x="5832072" y="3029684"/>
            <a:ext cx="570622" cy="28803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5" name="直接箭头连接符 24">
            <a:extLst>
              <a:ext uri="{FF2B5EF4-FFF2-40B4-BE49-F238E27FC236}">
                <a16:creationId xmlns:a16="http://schemas.microsoft.com/office/drawing/2014/main" id="{340D3837-117D-4757-8A54-2BEAE888FCE0}"/>
              </a:ext>
            </a:extLst>
          </p:cNvPr>
          <p:cNvCxnSpPr/>
          <p:nvPr/>
        </p:nvCxnSpPr>
        <p:spPr>
          <a:xfrm flipV="1">
            <a:off x="6095206" y="2597636"/>
            <a:ext cx="0" cy="432048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文本框 26">
            <a:extLst>
              <a:ext uri="{FF2B5EF4-FFF2-40B4-BE49-F238E27FC236}">
                <a16:creationId xmlns:a16="http://schemas.microsoft.com/office/drawing/2014/main" id="{1E3B5AC1-5FD7-4852-9F5D-7B4CF76635C1}"/>
              </a:ext>
            </a:extLst>
          </p:cNvPr>
          <p:cNvSpPr txBox="1"/>
          <p:nvPr/>
        </p:nvSpPr>
        <p:spPr>
          <a:xfrm>
            <a:off x="5692342" y="2108044"/>
            <a:ext cx="16561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字符串型</a:t>
            </a:r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9FC6F905-5C22-4815-BDB2-538F42F2AB93}"/>
              </a:ext>
            </a:extLst>
          </p:cNvPr>
          <p:cNvSpPr/>
          <p:nvPr/>
        </p:nvSpPr>
        <p:spPr>
          <a:xfrm>
            <a:off x="6524006" y="3025381"/>
            <a:ext cx="505774" cy="28803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AE72D201-9A4B-4A5F-B332-21544DA91BFD}"/>
              </a:ext>
            </a:extLst>
          </p:cNvPr>
          <p:cNvSpPr/>
          <p:nvPr/>
        </p:nvSpPr>
        <p:spPr>
          <a:xfrm>
            <a:off x="7166789" y="3025381"/>
            <a:ext cx="440585" cy="28803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28859EA0-C8DF-4CB0-BC64-DD1C5E420C71}"/>
              </a:ext>
            </a:extLst>
          </p:cNvPr>
          <p:cNvSpPr/>
          <p:nvPr/>
        </p:nvSpPr>
        <p:spPr>
          <a:xfrm>
            <a:off x="7728686" y="3025381"/>
            <a:ext cx="1270208" cy="28803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32" name="直接箭头连接符 31">
            <a:extLst>
              <a:ext uri="{FF2B5EF4-FFF2-40B4-BE49-F238E27FC236}">
                <a16:creationId xmlns:a16="http://schemas.microsoft.com/office/drawing/2014/main" id="{DF472F03-48CC-449D-B7FA-F485510D51C3}"/>
              </a:ext>
            </a:extLst>
          </p:cNvPr>
          <p:cNvCxnSpPr/>
          <p:nvPr/>
        </p:nvCxnSpPr>
        <p:spPr>
          <a:xfrm>
            <a:off x="6776374" y="3317716"/>
            <a:ext cx="0" cy="432048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文本框 32">
            <a:extLst>
              <a:ext uri="{FF2B5EF4-FFF2-40B4-BE49-F238E27FC236}">
                <a16:creationId xmlns:a16="http://schemas.microsoft.com/office/drawing/2014/main" id="{46A8B164-7C29-4913-B85C-92A20578B611}"/>
              </a:ext>
            </a:extLst>
          </p:cNvPr>
          <p:cNvSpPr txBox="1"/>
          <p:nvPr/>
        </p:nvSpPr>
        <p:spPr>
          <a:xfrm>
            <a:off x="6383240" y="3749764"/>
            <a:ext cx="16561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布尔型</a:t>
            </a:r>
          </a:p>
        </p:txBody>
      </p:sp>
      <p:cxnSp>
        <p:nvCxnSpPr>
          <p:cNvPr id="34" name="直接箭头连接符 33">
            <a:extLst>
              <a:ext uri="{FF2B5EF4-FFF2-40B4-BE49-F238E27FC236}">
                <a16:creationId xmlns:a16="http://schemas.microsoft.com/office/drawing/2014/main" id="{42C5A930-C2D3-4A69-BC1F-7E82DBF89746}"/>
              </a:ext>
            </a:extLst>
          </p:cNvPr>
          <p:cNvCxnSpPr/>
          <p:nvPr/>
        </p:nvCxnSpPr>
        <p:spPr>
          <a:xfrm flipV="1">
            <a:off x="7391350" y="2597636"/>
            <a:ext cx="0" cy="432048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文本框 34">
            <a:extLst>
              <a:ext uri="{FF2B5EF4-FFF2-40B4-BE49-F238E27FC236}">
                <a16:creationId xmlns:a16="http://schemas.microsoft.com/office/drawing/2014/main" id="{51DD8935-872A-4626-903C-32588EBBD8A7}"/>
              </a:ext>
            </a:extLst>
          </p:cNvPr>
          <p:cNvSpPr txBox="1"/>
          <p:nvPr/>
        </p:nvSpPr>
        <p:spPr>
          <a:xfrm>
            <a:off x="7103320" y="2103308"/>
            <a:ext cx="16561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空型</a:t>
            </a:r>
          </a:p>
        </p:txBody>
      </p:sp>
      <p:cxnSp>
        <p:nvCxnSpPr>
          <p:cNvPr id="36" name="直接箭头连接符 35">
            <a:extLst>
              <a:ext uri="{FF2B5EF4-FFF2-40B4-BE49-F238E27FC236}">
                <a16:creationId xmlns:a16="http://schemas.microsoft.com/office/drawing/2014/main" id="{AFB9C8FB-88F2-4283-983A-F4E710FF5A38}"/>
              </a:ext>
            </a:extLst>
          </p:cNvPr>
          <p:cNvCxnSpPr/>
          <p:nvPr/>
        </p:nvCxnSpPr>
        <p:spPr>
          <a:xfrm>
            <a:off x="8360550" y="3317716"/>
            <a:ext cx="0" cy="432048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文本框 36">
            <a:extLst>
              <a:ext uri="{FF2B5EF4-FFF2-40B4-BE49-F238E27FC236}">
                <a16:creationId xmlns:a16="http://schemas.microsoft.com/office/drawing/2014/main" id="{3A148967-F405-4D54-B5E2-A01B9051AF9A}"/>
              </a:ext>
            </a:extLst>
          </p:cNvPr>
          <p:cNvSpPr txBox="1"/>
          <p:nvPr/>
        </p:nvSpPr>
        <p:spPr>
          <a:xfrm>
            <a:off x="7967416" y="3749764"/>
            <a:ext cx="16561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未定义型</a:t>
            </a:r>
          </a:p>
        </p:txBody>
      </p:sp>
    </p:spTree>
    <p:extLst>
      <p:ext uri="{BB962C8B-B14F-4D97-AF65-F5344CB8AC3E}">
        <p14:creationId xmlns:p14="http://schemas.microsoft.com/office/powerpoint/2010/main" val="1844102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3.2  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创建数组</a:t>
            </a: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092818F8-900E-4612-8754-1A79D230BDBB}"/>
              </a:ext>
            </a:extLst>
          </p:cNvPr>
          <p:cNvSpPr txBox="1"/>
          <p:nvPr/>
        </p:nvSpPr>
        <p:spPr>
          <a:xfrm>
            <a:off x="1054646" y="1341562"/>
            <a:ext cx="10153128" cy="4996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在数组中还可以保存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数组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，示例代码如下。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F65F0071-8253-4558-A994-AC6DD504E7C4}"/>
              </a:ext>
            </a:extLst>
          </p:cNvPr>
          <p:cNvSpPr txBox="1"/>
          <p:nvPr/>
        </p:nvSpPr>
        <p:spPr>
          <a:xfrm>
            <a:off x="2451888" y="2853730"/>
            <a:ext cx="6860214" cy="509178"/>
          </a:xfrm>
          <a:prstGeom prst="rect">
            <a:avLst/>
          </a:prstGeom>
          <a:solidFill>
            <a:srgbClr val="F2F2F2"/>
          </a:solidFill>
        </p:spPr>
        <p:txBody>
          <a:bodyPr wrap="square" rtlCol="0">
            <a:spAutoFit/>
          </a:bodyPr>
          <a:lstStyle/>
          <a:p>
            <a:pPr lvl="1">
              <a:lnSpc>
                <a:spcPct val="150000"/>
              </a:lnSpc>
            </a:pP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var arr2 = new Array(1, new Array(21, 22), 3);</a:t>
            </a:r>
            <a:endParaRPr lang="zh-CN" altLang="en-US" sz="1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505A11EB-C745-45E2-8A21-0D0FA1D09069}"/>
              </a:ext>
            </a:extLst>
          </p:cNvPr>
          <p:cNvSpPr/>
          <p:nvPr/>
        </p:nvSpPr>
        <p:spPr>
          <a:xfrm>
            <a:off x="7309520" y="3007474"/>
            <a:ext cx="287571" cy="28803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F7D1638B-ED73-4E08-B104-ED5332C188BD}"/>
              </a:ext>
            </a:extLst>
          </p:cNvPr>
          <p:cNvSpPr/>
          <p:nvPr/>
        </p:nvSpPr>
        <p:spPr>
          <a:xfrm>
            <a:off x="7761024" y="3007474"/>
            <a:ext cx="287571" cy="28803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38" name="直接箭头连接符 37">
            <a:extLst>
              <a:ext uri="{FF2B5EF4-FFF2-40B4-BE49-F238E27FC236}">
                <a16:creationId xmlns:a16="http://schemas.microsoft.com/office/drawing/2014/main" id="{D3E20622-0064-447E-ABFD-8F83285E9E9F}"/>
              </a:ext>
            </a:extLst>
          </p:cNvPr>
          <p:cNvCxnSpPr>
            <a:cxnSpLocks/>
          </p:cNvCxnSpPr>
          <p:nvPr/>
        </p:nvCxnSpPr>
        <p:spPr>
          <a:xfrm flipV="1">
            <a:off x="7463266" y="2575426"/>
            <a:ext cx="0" cy="432048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文本框 38">
            <a:extLst>
              <a:ext uri="{FF2B5EF4-FFF2-40B4-BE49-F238E27FC236}">
                <a16:creationId xmlns:a16="http://schemas.microsoft.com/office/drawing/2014/main" id="{5FDA6F52-88C0-458D-92A8-017CFEC2CFD6}"/>
              </a:ext>
            </a:extLst>
          </p:cNvPr>
          <p:cNvSpPr txBox="1"/>
          <p:nvPr/>
        </p:nvSpPr>
        <p:spPr>
          <a:xfrm>
            <a:off x="6680905" y="2142940"/>
            <a:ext cx="2731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通过</a:t>
            </a:r>
            <a:r>
              <a:rPr lang="en-US" altLang="zh-CN" sz="2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arr2[1][0]</a:t>
            </a:r>
            <a:r>
              <a:rPr lang="zh-CN" altLang="en-US" sz="2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访问</a:t>
            </a:r>
          </a:p>
        </p:txBody>
      </p:sp>
      <p:cxnSp>
        <p:nvCxnSpPr>
          <p:cNvPr id="40" name="直接箭头连接符 39">
            <a:extLst>
              <a:ext uri="{FF2B5EF4-FFF2-40B4-BE49-F238E27FC236}">
                <a16:creationId xmlns:a16="http://schemas.microsoft.com/office/drawing/2014/main" id="{87E8F687-46EB-40B4-B76A-F98107871ACF}"/>
              </a:ext>
            </a:extLst>
          </p:cNvPr>
          <p:cNvCxnSpPr>
            <a:cxnSpLocks/>
          </p:cNvCxnSpPr>
          <p:nvPr/>
        </p:nvCxnSpPr>
        <p:spPr>
          <a:xfrm>
            <a:off x="7924496" y="3295506"/>
            <a:ext cx="0" cy="432048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文本框 40">
            <a:extLst>
              <a:ext uri="{FF2B5EF4-FFF2-40B4-BE49-F238E27FC236}">
                <a16:creationId xmlns:a16="http://schemas.microsoft.com/office/drawing/2014/main" id="{FC6D58C7-FD9C-44F6-9AF5-72C4017C7466}"/>
              </a:ext>
            </a:extLst>
          </p:cNvPr>
          <p:cNvSpPr txBox="1"/>
          <p:nvPr/>
        </p:nvSpPr>
        <p:spPr>
          <a:xfrm>
            <a:off x="6833305" y="3749764"/>
            <a:ext cx="2731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通过</a:t>
            </a:r>
            <a:r>
              <a:rPr lang="en-US" altLang="zh-CN" sz="2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arr2[1][1]</a:t>
            </a:r>
            <a:r>
              <a:rPr lang="zh-CN" altLang="en-US" sz="2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访问</a:t>
            </a:r>
          </a:p>
        </p:txBody>
      </p:sp>
    </p:spTree>
    <p:extLst>
      <p:ext uri="{BB962C8B-B14F-4D97-AF65-F5344CB8AC3E}">
        <p14:creationId xmlns:p14="http://schemas.microsoft.com/office/powerpoint/2010/main" val="3554643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3.2  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创建数组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F65F0071-8253-4558-A994-AC6DD504E7C4}"/>
              </a:ext>
            </a:extLst>
          </p:cNvPr>
          <p:cNvSpPr txBox="1"/>
          <p:nvPr/>
        </p:nvSpPr>
        <p:spPr>
          <a:xfrm>
            <a:off x="1299854" y="2242927"/>
            <a:ext cx="9577064" cy="1015663"/>
          </a:xfrm>
          <a:prstGeom prst="rect">
            <a:avLst/>
          </a:prstGeom>
          <a:solidFill>
            <a:srgbClr val="F2F2F2"/>
          </a:solidFill>
        </p:spPr>
        <p:txBody>
          <a:bodyPr wrap="square" rtlCol="0">
            <a:spAutoFit/>
          </a:bodyPr>
          <a:lstStyle/>
          <a:p>
            <a:pPr lvl="1">
              <a:lnSpc>
                <a:spcPct val="150000"/>
              </a:lnSpc>
            </a:pP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var empty = []; 			// []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相当于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new Array()</a:t>
            </a:r>
          </a:p>
          <a:p>
            <a:pPr lvl="1">
              <a:lnSpc>
                <a:spcPct val="150000"/>
              </a:lnSpc>
            </a:pP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var </a:t>
            </a:r>
            <a:r>
              <a:rPr lang="en-US" altLang="zh-CN" sz="2000" dirty="0" err="1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arr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 = ['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语文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', '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数学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', '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英语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', '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历史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']; 	// 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含有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4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个元素</a:t>
            </a:r>
            <a:r>
              <a:rPr lang="en-US" altLang="zh-CN" sz="1800" dirty="0">
                <a:solidFill>
                  <a:srgbClr val="000000"/>
                </a:solidFill>
                <a:effectLst/>
                <a:latin typeface="Courier New" panose="02070309020205020404" pitchFamily="49" charset="0"/>
                <a:ea typeface="宋体" panose="02010600030101010101" pitchFamily="2" charset="-122"/>
                <a:cs typeface="宋体" panose="02010600030101010101" pitchFamily="2" charset="-122"/>
              </a:rPr>
              <a:t>	</a:t>
            </a:r>
            <a:endParaRPr lang="zh-CN" altLang="en-US" sz="1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B64D8904-7812-46ED-8769-0C2371D7CAE3}"/>
              </a:ext>
            </a:extLst>
          </p:cNvPr>
          <p:cNvSpPr txBox="1"/>
          <p:nvPr/>
        </p:nvSpPr>
        <p:spPr>
          <a:xfrm>
            <a:off x="1054646" y="1306823"/>
            <a:ext cx="10153128" cy="4996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使用数组字面量创建数组只需要将</a:t>
            </a:r>
            <a:r>
              <a:rPr lang="en-US" altLang="zh-CN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new Array()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替换为“</a:t>
            </a:r>
            <a:r>
              <a:rPr lang="en-US" altLang="zh-CN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[]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”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，示例代码如下。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6" name="矩形: 对角圆角 8">
            <a:extLst>
              <a:ext uri="{FF2B5EF4-FFF2-40B4-BE49-F238E27FC236}">
                <a16:creationId xmlns:a16="http://schemas.microsoft.com/office/drawing/2014/main" id="{D7B4373B-AEF3-4AF9-B695-6877AFC1396E}"/>
              </a:ext>
            </a:extLst>
          </p:cNvPr>
          <p:cNvSpPr/>
          <p:nvPr/>
        </p:nvSpPr>
        <p:spPr>
          <a:xfrm>
            <a:off x="1846734" y="4005858"/>
            <a:ext cx="8280920" cy="2016224"/>
          </a:xfrm>
          <a:prstGeom prst="round2Diag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2FDA944B-51BB-427C-B93C-DA1575C15B1E}"/>
              </a:ext>
            </a:extLst>
          </p:cNvPr>
          <p:cNvSpPr/>
          <p:nvPr/>
        </p:nvSpPr>
        <p:spPr>
          <a:xfrm>
            <a:off x="4006974" y="3661282"/>
            <a:ext cx="4110395" cy="632608"/>
          </a:xfrm>
          <a:prstGeom prst="rect">
            <a:avLst/>
          </a:prstGeom>
          <a:solidFill>
            <a:srgbClr val="1369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new Array()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与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[]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的区别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354DAD2F-30F3-417E-BB31-D6C50055E9B2}"/>
              </a:ext>
            </a:extLst>
          </p:cNvPr>
          <p:cNvSpPr txBox="1"/>
          <p:nvPr/>
        </p:nvSpPr>
        <p:spPr>
          <a:xfrm>
            <a:off x="2487986" y="4554046"/>
            <a:ext cx="748883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使用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“</a:t>
            </a:r>
            <a:r>
              <a:rPr lang="en-US" altLang="zh-CN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[]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”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可以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创建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含有空存储位置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的数组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zh-CN" altLang="en-US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使用</a:t>
            </a:r>
            <a:r>
              <a:rPr lang="en-US" altLang="zh-CN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new Array()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不可以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创建含有空存储位置的数组</a:t>
            </a:r>
            <a:r>
              <a:rPr lang="zh-CN" altLang="en-US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237949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3.2  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创建数组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F65F0071-8253-4558-A994-AC6DD504E7C4}"/>
              </a:ext>
            </a:extLst>
          </p:cNvPr>
          <p:cNvSpPr txBox="1"/>
          <p:nvPr/>
        </p:nvSpPr>
        <p:spPr>
          <a:xfrm>
            <a:off x="622598" y="2465813"/>
            <a:ext cx="11089232" cy="1035989"/>
          </a:xfrm>
          <a:prstGeom prst="rect">
            <a:avLst/>
          </a:prstGeom>
          <a:solidFill>
            <a:srgbClr val="F2F2F2"/>
          </a:solidFill>
        </p:spPr>
        <p:txBody>
          <a:bodyPr wrap="square" rtlCol="0">
            <a:spAutoFit/>
          </a:bodyPr>
          <a:lstStyle/>
          <a:p>
            <a:pPr lvl="1">
              <a:lnSpc>
                <a:spcPct val="150000"/>
              </a:lnSpc>
            </a:pPr>
            <a:r>
              <a:rPr lang="en-US" altLang="zh-CN" sz="2000" dirty="0" err="1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var</a:t>
            </a:r>
            <a:r>
              <a:rPr lang="en-US" altLang="zh-CN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 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weather = ['wind', 'fine',]; </a:t>
            </a:r>
            <a:r>
              <a:rPr lang="en-US" altLang="zh-CN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   // 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相当于：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new Array('wind', 'fine</a:t>
            </a:r>
            <a:r>
              <a:rPr lang="en-US" altLang="zh-CN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',)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 lvl="1">
              <a:lnSpc>
                <a:spcPct val="150000"/>
              </a:lnSpc>
            </a:pPr>
            <a:r>
              <a:rPr lang="en-US" altLang="zh-CN" sz="2000" dirty="0" err="1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var</a:t>
            </a:r>
            <a:r>
              <a:rPr lang="en-US" altLang="zh-CN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 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mood = ['sad', , , ,'happy']; </a:t>
            </a:r>
            <a:r>
              <a:rPr lang="en-US" altLang="zh-CN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 // 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控制台输出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mood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：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(5) ["sad", empty × 3, "happy"]</a:t>
            </a:r>
          </a:p>
          <a:p>
            <a:pPr lvl="1">
              <a:lnSpc>
                <a:spcPct val="150000"/>
              </a:lnSpc>
            </a:pPr>
            <a:endParaRPr lang="zh-CN" altLang="en-US" sz="1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3FD8918F-78FA-4DBC-82EE-C2E45DDB91C0}"/>
              </a:ext>
            </a:extLst>
          </p:cNvPr>
          <p:cNvSpPr txBox="1"/>
          <p:nvPr/>
        </p:nvSpPr>
        <p:spPr>
          <a:xfrm>
            <a:off x="1054646" y="1329152"/>
            <a:ext cx="10153128" cy="4996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创建数组时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加逗号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的示例代码如下。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143690" y="4077866"/>
            <a:ext cx="999207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数组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weather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最后一个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元素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fine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后面的逗号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可以存在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也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可以</a:t>
            </a:r>
            <a:r>
              <a:rPr lang="zh-CN" altLang="en-US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省略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。</a:t>
            </a:r>
            <a:endParaRPr lang="en-US" altLang="zh-CN" sz="20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数组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mood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中含有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3个空存储位置</a:t>
            </a:r>
            <a:r>
              <a:rPr lang="zh-CN" altLang="en-US"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4001602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Box 48"/>
          <p:cNvSpPr txBox="1"/>
          <p:nvPr/>
        </p:nvSpPr>
        <p:spPr>
          <a:xfrm>
            <a:off x="3970118" y="3014256"/>
            <a:ext cx="6733001" cy="830997"/>
          </a:xfrm>
          <a:prstGeom prst="rect">
            <a:avLst/>
          </a:prstGeom>
          <a:noFill/>
        </p:spPr>
        <p:txBody>
          <a:bodyPr wrap="square" lIns="91443" tIns="45720" rIns="91443" bIns="45720" rtlCol="0">
            <a:spAutoFit/>
          </a:bodyPr>
          <a:lstStyle/>
          <a:p>
            <a:pPr algn="l">
              <a:buClrTx/>
              <a:buSzTx/>
              <a:buFontTx/>
            </a:pPr>
            <a:r>
              <a:rPr lang="zh-CN" altLang="en-US" sz="4800" b="1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数组的基本操作</a:t>
            </a:r>
          </a:p>
        </p:txBody>
      </p:sp>
      <p:sp>
        <p:nvSpPr>
          <p:cNvPr id="2" name="TextBox 48"/>
          <p:cNvSpPr txBox="1"/>
          <p:nvPr/>
        </p:nvSpPr>
        <p:spPr>
          <a:xfrm>
            <a:off x="1626870" y="2809240"/>
            <a:ext cx="1734820" cy="1106805"/>
          </a:xfrm>
          <a:prstGeom prst="rect">
            <a:avLst/>
          </a:prstGeom>
          <a:noFill/>
        </p:spPr>
        <p:txBody>
          <a:bodyPr wrap="square" lIns="91443" tIns="45720" rIns="91443" bIns="45720" rtlCol="0">
            <a:spAutoFit/>
          </a:bodyPr>
          <a:lstStyle/>
          <a:p>
            <a:r>
              <a:rPr lang="en-US" altLang="en-GB" sz="6600" b="1" dirty="0">
                <a:solidFill>
                  <a:srgbClr val="FAFAFA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3.3</a:t>
            </a:r>
          </a:p>
        </p:txBody>
      </p:sp>
    </p:spTree>
    <p:extLst>
      <p:ext uri="{BB962C8B-B14F-4D97-AF65-F5344CB8AC3E}">
        <p14:creationId xmlns:p14="http://schemas.microsoft.com/office/powerpoint/2010/main" val="1689689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4"/>
          <p:cNvSpPr txBox="1"/>
          <p:nvPr/>
        </p:nvSpPr>
        <p:spPr>
          <a:xfrm>
            <a:off x="815308" y="572758"/>
            <a:ext cx="4775842" cy="662532"/>
          </a:xfrm>
          <a:prstGeom prst="rect">
            <a:avLst/>
          </a:prstGeom>
        </p:spPr>
        <p:txBody>
          <a:bodyPr lIns="121917" tIns="60958" rIns="121917" bIns="60958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b="1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学习目标</a:t>
            </a:r>
            <a:r>
              <a:rPr lang="en-US" altLang="zh-CN" b="1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/</a:t>
            </a:r>
            <a:r>
              <a:rPr lang="en-US" altLang="zh-CN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Target</a:t>
            </a:r>
            <a:endParaRPr lang="en-GB" altLang="zh-CN" dirty="0">
              <a:solidFill>
                <a:srgbClr val="1369B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grpSp>
        <p:nvGrpSpPr>
          <p:cNvPr id="80" name="组合 79"/>
          <p:cNvGrpSpPr/>
          <p:nvPr/>
        </p:nvGrpSpPr>
        <p:grpSpPr>
          <a:xfrm>
            <a:off x="1486694" y="1868496"/>
            <a:ext cx="9721080" cy="688075"/>
            <a:chOff x="978872" y="1800500"/>
            <a:chExt cx="5471124" cy="515937"/>
          </a:xfrm>
        </p:grpSpPr>
        <p:sp>
          <p:nvSpPr>
            <p:cNvPr id="81" name="Pentagon 3"/>
            <p:cNvSpPr/>
            <p:nvPr/>
          </p:nvSpPr>
          <p:spPr bwMode="auto">
            <a:xfrm>
              <a:off x="978872" y="1800500"/>
              <a:ext cx="5471124" cy="515937"/>
            </a:xfrm>
            <a:prstGeom prst="homePlat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20000"/>
                </a:lnSpc>
                <a:defRPr/>
              </a:pPr>
              <a:r>
                <a:rPr lang="zh-CN" altLang="en-US" sz="2000" dirty="0">
                  <a:solidFill>
                    <a:srgbClr val="1369B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      </a:t>
              </a:r>
              <a:r>
                <a:rPr lang="zh-CN" altLang="en-US" sz="2000" dirty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熟悉</a:t>
              </a:r>
              <a:r>
                <a:rPr lang="zh-CN" altLang="en-US" sz="2000" dirty="0">
                  <a:solidFill>
                    <a:srgbClr val="1369B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数组的概念</a:t>
              </a:r>
              <a:r>
                <a:rPr lang="zh-CN" altLang="en-US" sz="2000" dirty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，能够说出数组的组成</a:t>
              </a:r>
            </a:p>
          </p:txBody>
        </p:sp>
        <p:sp>
          <p:nvSpPr>
            <p:cNvPr id="82" name="MH_Others_1"/>
            <p:cNvSpPr/>
            <p:nvPr/>
          </p:nvSpPr>
          <p:spPr bwMode="auto">
            <a:xfrm>
              <a:off x="985222" y="1800500"/>
              <a:ext cx="82550" cy="515937"/>
            </a:xfrm>
            <a:custGeom>
              <a:avLst/>
              <a:gdLst>
                <a:gd name="connsiteX0" fmla="*/ 0 w 3276600"/>
                <a:gd name="connsiteY0" fmla="*/ 6311900 h 6311900"/>
                <a:gd name="connsiteX1" fmla="*/ 0 w 3276600"/>
                <a:gd name="connsiteY1" fmla="*/ 0 h 6311900"/>
                <a:gd name="connsiteX2" fmla="*/ 3276600 w 3276600"/>
                <a:gd name="connsiteY2" fmla="*/ 0 h 6311900"/>
                <a:gd name="connsiteX0-1" fmla="*/ 0 w 0"/>
                <a:gd name="connsiteY0-2" fmla="*/ 6311900 h 6311900"/>
                <a:gd name="connsiteX1-3" fmla="*/ 0 w 0"/>
                <a:gd name="connsiteY1-4" fmla="*/ 0 h 631190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</a:cxnLst>
              <a:rect l="l" t="t" r="r" b="b"/>
              <a:pathLst>
                <a:path h="6311900">
                  <a:moveTo>
                    <a:pt x="0" y="6311900"/>
                  </a:moveTo>
                  <a:lnTo>
                    <a:pt x="0" y="0"/>
                  </a:lnTo>
                </a:path>
              </a:pathLst>
            </a:custGeom>
            <a:noFill/>
            <a:ln w="19050">
              <a:solidFill>
                <a:srgbClr val="1369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 sz="2500">
                <a:solidFill>
                  <a:schemeClr val="bg1">
                    <a:lumMod val="50000"/>
                  </a:schemeClr>
                </a:solidFill>
                <a:latin typeface="Source Han Sans K Bold" panose="020B0800000000000000" pitchFamily="34" charset="-128"/>
                <a:ea typeface="Source Han Sans K Bold" panose="020B0800000000000000" pitchFamily="34" charset="-128"/>
                <a:sym typeface="Source Han Sans K Bold" panose="020B0800000000000000" pitchFamily="34" charset="-128"/>
              </a:endParaRPr>
            </a:p>
          </p:txBody>
        </p:sp>
      </p:grpSp>
      <p:grpSp>
        <p:nvGrpSpPr>
          <p:cNvPr id="83" name="组合 82"/>
          <p:cNvGrpSpPr/>
          <p:nvPr/>
        </p:nvGrpSpPr>
        <p:grpSpPr>
          <a:xfrm>
            <a:off x="1483135" y="2838719"/>
            <a:ext cx="9709797" cy="685961"/>
            <a:chOff x="978872" y="2570436"/>
            <a:chExt cx="5437064" cy="514351"/>
          </a:xfrm>
        </p:grpSpPr>
        <p:sp>
          <p:nvSpPr>
            <p:cNvPr id="84" name="Pentagon 5"/>
            <p:cNvSpPr/>
            <p:nvPr/>
          </p:nvSpPr>
          <p:spPr bwMode="auto">
            <a:xfrm>
              <a:off x="978872" y="2570436"/>
              <a:ext cx="5437064" cy="514350"/>
            </a:xfrm>
            <a:prstGeom prst="homePlat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20000"/>
                </a:lnSpc>
                <a:defRPr/>
              </a:pPr>
              <a:r>
                <a:rPr lang="zh-CN" altLang="en-US" sz="2000" dirty="0">
                  <a:solidFill>
                    <a:srgbClr val="1369B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      </a:t>
              </a:r>
              <a:r>
                <a:rPr lang="zh-CN" altLang="en-US" sz="2000" dirty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掌握</a:t>
              </a:r>
              <a:r>
                <a:rPr lang="zh-CN" altLang="en-US" sz="2000" dirty="0">
                  <a:solidFill>
                    <a:srgbClr val="1369B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数组的创建</a:t>
              </a:r>
              <a:r>
                <a:rPr lang="zh-CN" altLang="en-US" sz="2000" dirty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，能够使用两种方式实现数组的创建</a:t>
              </a:r>
            </a:p>
          </p:txBody>
        </p:sp>
        <p:sp>
          <p:nvSpPr>
            <p:cNvPr id="85" name="MH_Others_1"/>
            <p:cNvSpPr/>
            <p:nvPr/>
          </p:nvSpPr>
          <p:spPr bwMode="auto">
            <a:xfrm>
              <a:off x="985222" y="2570437"/>
              <a:ext cx="82550" cy="514350"/>
            </a:xfrm>
            <a:custGeom>
              <a:avLst/>
              <a:gdLst>
                <a:gd name="connsiteX0" fmla="*/ 0 w 3276600"/>
                <a:gd name="connsiteY0" fmla="*/ 6311900 h 6311900"/>
                <a:gd name="connsiteX1" fmla="*/ 0 w 3276600"/>
                <a:gd name="connsiteY1" fmla="*/ 0 h 6311900"/>
                <a:gd name="connsiteX2" fmla="*/ 3276600 w 3276600"/>
                <a:gd name="connsiteY2" fmla="*/ 0 h 6311900"/>
                <a:gd name="connsiteX0-1" fmla="*/ 0 w 0"/>
                <a:gd name="connsiteY0-2" fmla="*/ 6311900 h 6311900"/>
                <a:gd name="connsiteX1-3" fmla="*/ 0 w 0"/>
                <a:gd name="connsiteY1-4" fmla="*/ 0 h 631190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</a:cxnLst>
              <a:rect l="l" t="t" r="r" b="b"/>
              <a:pathLst>
                <a:path h="6311900">
                  <a:moveTo>
                    <a:pt x="0" y="6311900"/>
                  </a:moveTo>
                  <a:lnTo>
                    <a:pt x="0" y="0"/>
                  </a:lnTo>
                </a:path>
              </a:pathLst>
            </a:custGeom>
            <a:noFill/>
            <a:ln w="19050">
              <a:solidFill>
                <a:srgbClr val="1369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 sz="2500">
                <a:solidFill>
                  <a:schemeClr val="bg1">
                    <a:lumMod val="50000"/>
                  </a:schemeClr>
                </a:solidFill>
                <a:latin typeface="Source Han Sans K Bold" panose="020B0800000000000000" pitchFamily="34" charset="-128"/>
                <a:ea typeface="Source Han Sans K Bold" panose="020B0800000000000000" pitchFamily="34" charset="-128"/>
                <a:sym typeface="Source Han Sans K Bold" panose="020B0800000000000000" pitchFamily="34" charset="-128"/>
              </a:endParaRPr>
            </a:p>
          </p:txBody>
        </p:sp>
      </p:grpSp>
      <p:grpSp>
        <p:nvGrpSpPr>
          <p:cNvPr id="86" name="组合 85"/>
          <p:cNvGrpSpPr/>
          <p:nvPr/>
        </p:nvGrpSpPr>
        <p:grpSpPr>
          <a:xfrm>
            <a:off x="1477223" y="3806827"/>
            <a:ext cx="9698457" cy="688077"/>
            <a:chOff x="978872" y="3338787"/>
            <a:chExt cx="5437064" cy="515938"/>
          </a:xfrm>
        </p:grpSpPr>
        <p:sp>
          <p:nvSpPr>
            <p:cNvPr id="87" name="Pentagon 6"/>
            <p:cNvSpPr/>
            <p:nvPr/>
          </p:nvSpPr>
          <p:spPr bwMode="auto">
            <a:xfrm>
              <a:off x="978872" y="3338787"/>
              <a:ext cx="5437064" cy="515938"/>
            </a:xfrm>
            <a:prstGeom prst="homePlat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20000"/>
                </a:lnSpc>
                <a:defRPr/>
              </a:pPr>
              <a:r>
                <a:rPr lang="zh-CN" altLang="en-US" sz="2000" dirty="0">
                  <a:solidFill>
                    <a:srgbClr val="1369B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      </a:t>
              </a:r>
              <a:r>
                <a:rPr lang="zh-CN" altLang="en-US" sz="2000" dirty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掌握</a:t>
              </a:r>
              <a:r>
                <a:rPr lang="zh-CN" altLang="en-US" sz="2000" dirty="0">
                  <a:solidFill>
                    <a:srgbClr val="1369B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获取和修改数组长度</a:t>
              </a:r>
              <a:r>
                <a:rPr lang="zh-CN" altLang="en-US" sz="2000" dirty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的方法，能够实现获取和修改数组的长度</a:t>
              </a:r>
            </a:p>
          </p:txBody>
        </p:sp>
        <p:sp>
          <p:nvSpPr>
            <p:cNvPr id="88" name="MH_Others_1"/>
            <p:cNvSpPr/>
            <p:nvPr/>
          </p:nvSpPr>
          <p:spPr bwMode="auto">
            <a:xfrm>
              <a:off x="985222" y="3338787"/>
              <a:ext cx="82550" cy="515938"/>
            </a:xfrm>
            <a:custGeom>
              <a:avLst/>
              <a:gdLst>
                <a:gd name="connsiteX0" fmla="*/ 0 w 3276600"/>
                <a:gd name="connsiteY0" fmla="*/ 6311900 h 6311900"/>
                <a:gd name="connsiteX1" fmla="*/ 0 w 3276600"/>
                <a:gd name="connsiteY1" fmla="*/ 0 h 6311900"/>
                <a:gd name="connsiteX2" fmla="*/ 3276600 w 3276600"/>
                <a:gd name="connsiteY2" fmla="*/ 0 h 6311900"/>
                <a:gd name="connsiteX0-1" fmla="*/ 0 w 0"/>
                <a:gd name="connsiteY0-2" fmla="*/ 6311900 h 6311900"/>
                <a:gd name="connsiteX1-3" fmla="*/ 0 w 0"/>
                <a:gd name="connsiteY1-4" fmla="*/ 0 h 631190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</a:cxnLst>
              <a:rect l="l" t="t" r="r" b="b"/>
              <a:pathLst>
                <a:path h="6311900">
                  <a:moveTo>
                    <a:pt x="0" y="6311900"/>
                  </a:moveTo>
                  <a:lnTo>
                    <a:pt x="0" y="0"/>
                  </a:lnTo>
                </a:path>
              </a:pathLst>
            </a:custGeom>
            <a:noFill/>
            <a:ln w="19050">
              <a:solidFill>
                <a:srgbClr val="1369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 sz="2500">
                <a:solidFill>
                  <a:schemeClr val="bg1">
                    <a:lumMod val="50000"/>
                  </a:schemeClr>
                </a:solidFill>
                <a:latin typeface="Source Han Sans K Bold" panose="020B0800000000000000" pitchFamily="34" charset="-128"/>
                <a:ea typeface="Source Han Sans K Bold" panose="020B0800000000000000" pitchFamily="34" charset="-128"/>
                <a:sym typeface="Source Han Sans K Bold" panose="020B0800000000000000" pitchFamily="34" charset="-128"/>
              </a:endParaRPr>
            </a:p>
          </p:txBody>
        </p:sp>
      </p:grpSp>
      <p:grpSp>
        <p:nvGrpSpPr>
          <p:cNvPr id="12" name="组合 11">
            <a:extLst>
              <a:ext uri="{FF2B5EF4-FFF2-40B4-BE49-F238E27FC236}">
                <a16:creationId xmlns:a16="http://schemas.microsoft.com/office/drawing/2014/main" id="{C55B7ECE-9BF9-4306-B06D-44E3051C7EF5}"/>
              </a:ext>
            </a:extLst>
          </p:cNvPr>
          <p:cNvGrpSpPr/>
          <p:nvPr/>
        </p:nvGrpSpPr>
        <p:grpSpPr>
          <a:xfrm>
            <a:off x="1480067" y="4777051"/>
            <a:ext cx="9698457" cy="688077"/>
            <a:chOff x="978872" y="3338787"/>
            <a:chExt cx="5437064" cy="515938"/>
          </a:xfrm>
        </p:grpSpPr>
        <p:sp>
          <p:nvSpPr>
            <p:cNvPr id="13" name="Pentagon 6">
              <a:extLst>
                <a:ext uri="{FF2B5EF4-FFF2-40B4-BE49-F238E27FC236}">
                  <a16:creationId xmlns:a16="http://schemas.microsoft.com/office/drawing/2014/main" id="{ADA22A8C-8DFB-42FF-8563-7E9702ECEAE7}"/>
                </a:ext>
              </a:extLst>
            </p:cNvPr>
            <p:cNvSpPr/>
            <p:nvPr/>
          </p:nvSpPr>
          <p:spPr bwMode="auto">
            <a:xfrm>
              <a:off x="978872" y="3338787"/>
              <a:ext cx="5437064" cy="515938"/>
            </a:xfrm>
            <a:prstGeom prst="homePlat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20000"/>
                </a:lnSpc>
                <a:defRPr/>
              </a:pPr>
              <a:r>
                <a:rPr lang="zh-CN" altLang="en-US" sz="2000" dirty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      掌握</a:t>
              </a:r>
              <a:r>
                <a:rPr lang="zh-CN" altLang="en-US" sz="2000" dirty="0">
                  <a:solidFill>
                    <a:srgbClr val="1369B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访问数组</a:t>
              </a:r>
              <a:r>
                <a:rPr lang="zh-CN" altLang="en-US" sz="2000" dirty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的方法，能够实现访问整个数组和访问数组元素</a:t>
              </a:r>
            </a:p>
          </p:txBody>
        </p:sp>
        <p:sp>
          <p:nvSpPr>
            <p:cNvPr id="14" name="MH_Others_1">
              <a:extLst>
                <a:ext uri="{FF2B5EF4-FFF2-40B4-BE49-F238E27FC236}">
                  <a16:creationId xmlns:a16="http://schemas.microsoft.com/office/drawing/2014/main" id="{75984091-CA7D-486E-9BDD-4ADCCDD4BD5C}"/>
                </a:ext>
              </a:extLst>
            </p:cNvPr>
            <p:cNvSpPr/>
            <p:nvPr/>
          </p:nvSpPr>
          <p:spPr bwMode="auto">
            <a:xfrm>
              <a:off x="985222" y="3338787"/>
              <a:ext cx="82550" cy="515938"/>
            </a:xfrm>
            <a:custGeom>
              <a:avLst/>
              <a:gdLst>
                <a:gd name="connsiteX0" fmla="*/ 0 w 3276600"/>
                <a:gd name="connsiteY0" fmla="*/ 6311900 h 6311900"/>
                <a:gd name="connsiteX1" fmla="*/ 0 w 3276600"/>
                <a:gd name="connsiteY1" fmla="*/ 0 h 6311900"/>
                <a:gd name="connsiteX2" fmla="*/ 3276600 w 3276600"/>
                <a:gd name="connsiteY2" fmla="*/ 0 h 6311900"/>
                <a:gd name="connsiteX0-1" fmla="*/ 0 w 0"/>
                <a:gd name="connsiteY0-2" fmla="*/ 6311900 h 6311900"/>
                <a:gd name="connsiteX1-3" fmla="*/ 0 w 0"/>
                <a:gd name="connsiteY1-4" fmla="*/ 0 h 631190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</a:cxnLst>
              <a:rect l="l" t="t" r="r" b="b"/>
              <a:pathLst>
                <a:path h="6311900">
                  <a:moveTo>
                    <a:pt x="0" y="6311900"/>
                  </a:moveTo>
                  <a:lnTo>
                    <a:pt x="0" y="0"/>
                  </a:lnTo>
                </a:path>
              </a:pathLst>
            </a:custGeom>
            <a:noFill/>
            <a:ln w="19050">
              <a:solidFill>
                <a:srgbClr val="1369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 sz="2500">
                <a:solidFill>
                  <a:schemeClr val="bg1">
                    <a:lumMod val="50000"/>
                  </a:schemeClr>
                </a:solidFill>
                <a:latin typeface="Source Han Sans K Bold" panose="020B0800000000000000" pitchFamily="34" charset="-128"/>
                <a:ea typeface="Source Han Sans K Bold" panose="020B0800000000000000" pitchFamily="34" charset="-128"/>
                <a:sym typeface="Source Han Sans K Bold" panose="020B0800000000000000" pitchFamily="34" charset="-128"/>
              </a:endParaRPr>
            </a:p>
          </p:txBody>
        </p:sp>
      </p:grpSp>
      <p:grpSp>
        <p:nvGrpSpPr>
          <p:cNvPr id="16" name="组合 15">
            <a:extLst>
              <a:ext uri="{FF2B5EF4-FFF2-40B4-BE49-F238E27FC236}">
                <a16:creationId xmlns:a16="http://schemas.microsoft.com/office/drawing/2014/main" id="{8D8F6C29-D911-408C-B564-6131926DF36D}"/>
              </a:ext>
            </a:extLst>
          </p:cNvPr>
          <p:cNvGrpSpPr/>
          <p:nvPr/>
        </p:nvGrpSpPr>
        <p:grpSpPr>
          <a:xfrm>
            <a:off x="1484320" y="5745159"/>
            <a:ext cx="9698457" cy="688077"/>
            <a:chOff x="978872" y="3338787"/>
            <a:chExt cx="5437064" cy="515938"/>
          </a:xfrm>
        </p:grpSpPr>
        <p:sp>
          <p:nvSpPr>
            <p:cNvPr id="17" name="Pentagon 6">
              <a:extLst>
                <a:ext uri="{FF2B5EF4-FFF2-40B4-BE49-F238E27FC236}">
                  <a16:creationId xmlns:a16="http://schemas.microsoft.com/office/drawing/2014/main" id="{B6DFDBF5-FCF5-4BAF-B1A8-A85FE976BD14}"/>
                </a:ext>
              </a:extLst>
            </p:cNvPr>
            <p:cNvSpPr/>
            <p:nvPr/>
          </p:nvSpPr>
          <p:spPr bwMode="auto">
            <a:xfrm>
              <a:off x="978872" y="3338787"/>
              <a:ext cx="5437064" cy="515938"/>
            </a:xfrm>
            <a:prstGeom prst="homePlat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20000"/>
                </a:lnSpc>
                <a:defRPr/>
              </a:pPr>
              <a:r>
                <a:rPr lang="zh-CN" altLang="en-US" sz="2000" dirty="0">
                  <a:solidFill>
                    <a:srgbClr val="1369B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      </a:t>
              </a:r>
              <a:r>
                <a:rPr lang="zh-CN" altLang="en-US" sz="2000" dirty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掌握</a:t>
              </a:r>
              <a:r>
                <a:rPr lang="zh-CN" altLang="en-US" sz="2000" dirty="0">
                  <a:solidFill>
                    <a:srgbClr val="1369B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遍历数组</a:t>
              </a:r>
              <a:r>
                <a:rPr lang="zh-CN" altLang="en-US" sz="2000" dirty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的方法，能够使用</a:t>
              </a:r>
              <a:r>
                <a:rPr lang="en-US" altLang="zh-CN" sz="2000" dirty="0" smtClean="0">
                  <a:solidFill>
                    <a:srgbClr val="1369B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for</a:t>
              </a:r>
              <a:r>
                <a:rPr lang="zh-CN" altLang="en-US" sz="2000" dirty="0">
                  <a:solidFill>
                    <a:srgbClr val="1369B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语句</a:t>
              </a:r>
              <a:r>
                <a:rPr lang="zh-CN" altLang="en-US" sz="2000" dirty="0" smtClean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实现</a:t>
              </a:r>
              <a:r>
                <a:rPr lang="zh-CN" altLang="en-US" sz="2000" dirty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数组的遍历</a:t>
              </a:r>
            </a:p>
          </p:txBody>
        </p:sp>
        <p:sp>
          <p:nvSpPr>
            <p:cNvPr id="18" name="MH_Others_1">
              <a:extLst>
                <a:ext uri="{FF2B5EF4-FFF2-40B4-BE49-F238E27FC236}">
                  <a16:creationId xmlns:a16="http://schemas.microsoft.com/office/drawing/2014/main" id="{EE7BCFA6-AA4F-491E-B5AA-F22FCF71D0BF}"/>
                </a:ext>
              </a:extLst>
            </p:cNvPr>
            <p:cNvSpPr/>
            <p:nvPr/>
          </p:nvSpPr>
          <p:spPr bwMode="auto">
            <a:xfrm>
              <a:off x="985222" y="3338787"/>
              <a:ext cx="82550" cy="515938"/>
            </a:xfrm>
            <a:custGeom>
              <a:avLst/>
              <a:gdLst>
                <a:gd name="connsiteX0" fmla="*/ 0 w 3276600"/>
                <a:gd name="connsiteY0" fmla="*/ 6311900 h 6311900"/>
                <a:gd name="connsiteX1" fmla="*/ 0 w 3276600"/>
                <a:gd name="connsiteY1" fmla="*/ 0 h 6311900"/>
                <a:gd name="connsiteX2" fmla="*/ 3276600 w 3276600"/>
                <a:gd name="connsiteY2" fmla="*/ 0 h 6311900"/>
                <a:gd name="connsiteX0-1" fmla="*/ 0 w 0"/>
                <a:gd name="connsiteY0-2" fmla="*/ 6311900 h 6311900"/>
                <a:gd name="connsiteX1-3" fmla="*/ 0 w 0"/>
                <a:gd name="connsiteY1-4" fmla="*/ 0 h 631190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</a:cxnLst>
              <a:rect l="l" t="t" r="r" b="b"/>
              <a:pathLst>
                <a:path h="6311900">
                  <a:moveTo>
                    <a:pt x="0" y="6311900"/>
                  </a:moveTo>
                  <a:lnTo>
                    <a:pt x="0" y="0"/>
                  </a:lnTo>
                </a:path>
              </a:pathLst>
            </a:custGeom>
            <a:noFill/>
            <a:ln w="19050">
              <a:solidFill>
                <a:srgbClr val="1369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 sz="2500">
                <a:solidFill>
                  <a:schemeClr val="bg1">
                    <a:lumMod val="50000"/>
                  </a:schemeClr>
                </a:solidFill>
                <a:latin typeface="Source Han Sans K Bold" panose="020B0800000000000000" pitchFamily="34" charset="-128"/>
                <a:ea typeface="Source Han Sans K Bold" panose="020B0800000000000000" pitchFamily="34" charset="-128"/>
                <a:sym typeface="Source Han Sans K Bold" panose="020B0800000000000000" pitchFamily="34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03935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3.3  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数组的基本操作</a:t>
            </a: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4E2F0E98-C81F-42BA-9750-6530743AE9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1196" y="1629594"/>
            <a:ext cx="3715858" cy="4006159"/>
          </a:xfrm>
          <a:prstGeom prst="rect">
            <a:avLst/>
          </a:prstGeom>
        </p:spPr>
      </p:pic>
      <p:sp>
        <p:nvSpPr>
          <p:cNvPr id="9" name="矩形 8">
            <a:extLst>
              <a:ext uri="{FF2B5EF4-FFF2-40B4-BE49-F238E27FC236}">
                <a16:creationId xmlns:a16="http://schemas.microsoft.com/office/drawing/2014/main" id="{B0BB5DD6-89E3-49E7-B98D-CC8C690A3617}"/>
              </a:ext>
            </a:extLst>
          </p:cNvPr>
          <p:cNvSpPr/>
          <p:nvPr/>
        </p:nvSpPr>
        <p:spPr>
          <a:xfrm>
            <a:off x="5041388" y="1989634"/>
            <a:ext cx="6094378" cy="360040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B3F9C17D-E1CC-4A4C-9A70-45A29EF6BDEB}"/>
              </a:ext>
            </a:extLst>
          </p:cNvPr>
          <p:cNvSpPr txBox="1"/>
          <p:nvPr/>
        </p:nvSpPr>
        <p:spPr>
          <a:xfrm>
            <a:off x="5375126" y="2061642"/>
            <a:ext cx="561662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在开发中，经常需要对数组进行操作，接下来我们将学习</a:t>
            </a:r>
            <a:r>
              <a:rPr lang="zh-CN" altLang="en-US" sz="18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数组的基本操作</a:t>
            </a:r>
            <a:r>
              <a:rPr lang="zh-CN" altLang="en-US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18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18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获取</a:t>
            </a:r>
            <a:r>
              <a:rPr lang="zh-CN" altLang="en-US" sz="18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和修改数组</a:t>
            </a:r>
            <a:r>
              <a:rPr lang="zh-CN" altLang="en-US" sz="18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长度</a:t>
            </a:r>
            <a:endParaRPr lang="en-US" altLang="zh-CN" sz="1800" dirty="0">
              <a:solidFill>
                <a:srgbClr val="1369B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18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访问</a:t>
            </a:r>
            <a:r>
              <a:rPr lang="zh-CN" altLang="en-US" sz="18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数组</a:t>
            </a:r>
            <a:endParaRPr lang="en-US" altLang="zh-CN" sz="1800" dirty="0">
              <a:solidFill>
                <a:srgbClr val="1369B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18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遍历</a:t>
            </a:r>
            <a:r>
              <a:rPr lang="zh-CN" altLang="en-US" sz="18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数组</a:t>
            </a:r>
            <a:endParaRPr lang="en-US" altLang="zh-CN" sz="1800" dirty="0">
              <a:solidFill>
                <a:srgbClr val="1369B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18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</a:t>
            </a:r>
            <a:r>
              <a:rPr lang="zh-CN" altLang="en-US" sz="18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数组元素</a:t>
            </a:r>
            <a:endParaRPr lang="en-US" altLang="zh-CN" sz="1800" dirty="0">
              <a:solidFill>
                <a:srgbClr val="1369B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18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修改</a:t>
            </a:r>
            <a:r>
              <a:rPr lang="zh-CN" altLang="en-US" sz="18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数组元素</a:t>
            </a:r>
            <a:endParaRPr lang="en-US" altLang="zh-CN" sz="1800" dirty="0">
              <a:solidFill>
                <a:srgbClr val="1369B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18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删除</a:t>
            </a:r>
            <a:r>
              <a:rPr lang="zh-CN" altLang="en-US" sz="18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数组元素</a:t>
            </a:r>
            <a:endParaRPr lang="en-US" altLang="zh-CN" sz="2000" dirty="0">
              <a:solidFill>
                <a:srgbClr val="1369B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43090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>
            <a:extLst>
              <a:ext uri="{FF2B5EF4-FFF2-40B4-BE49-F238E27FC236}">
                <a16:creationId xmlns:a16="http://schemas.microsoft.com/office/drawing/2014/main" id="{1574172E-A3D8-43AB-9E82-549DB9FB48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4880" y="2215515"/>
            <a:ext cx="2797810" cy="3898265"/>
          </a:xfrm>
          <a:prstGeom prst="rect">
            <a:avLst/>
          </a:prstGeom>
        </p:spPr>
      </p:pic>
      <p:sp>
        <p:nvSpPr>
          <p:cNvPr id="7" name="椭圆形标注 12">
            <a:extLst>
              <a:ext uri="{FF2B5EF4-FFF2-40B4-BE49-F238E27FC236}">
                <a16:creationId xmlns:a16="http://schemas.microsoft.com/office/drawing/2014/main" id="{7B390C9A-D5FF-47D1-B4B4-0199AF6B48D8}"/>
              </a:ext>
            </a:extLst>
          </p:cNvPr>
          <p:cNvSpPr/>
          <p:nvPr/>
        </p:nvSpPr>
        <p:spPr>
          <a:xfrm>
            <a:off x="2968625" y="1560195"/>
            <a:ext cx="2071370" cy="1493520"/>
          </a:xfrm>
          <a:prstGeom prst="wedgeEllipseCallou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/>
              <a:t> </a:t>
            </a:r>
          </a:p>
        </p:txBody>
      </p:sp>
      <p:sp>
        <p:nvSpPr>
          <p:cNvPr id="9" name="TextBox 35">
            <a:extLst>
              <a:ext uri="{FF2B5EF4-FFF2-40B4-BE49-F238E27FC236}">
                <a16:creationId xmlns:a16="http://schemas.microsoft.com/office/drawing/2014/main" id="{D9A8924D-E4E3-41DB-9F07-89CCE28E2F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7390" y="1638300"/>
            <a:ext cx="1606550" cy="1228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8" rIns="121917" bIns="60958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先定一个</a:t>
            </a:r>
            <a:r>
              <a:rPr lang="zh-CN" altLang="en-US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小目标！</a:t>
            </a:r>
          </a:p>
        </p:txBody>
      </p:sp>
      <p:sp>
        <p:nvSpPr>
          <p:cNvPr id="12" name="TextBox 35">
            <a:extLst>
              <a:ext uri="{FF2B5EF4-FFF2-40B4-BE49-F238E27FC236}">
                <a16:creationId xmlns:a16="http://schemas.microsoft.com/office/drawing/2014/main" id="{88A2767E-6F2C-4E24-978D-C8C7F57105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5965" y="3576722"/>
            <a:ext cx="4983480" cy="1231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8" rIns="121917" bIns="60958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掌握</a:t>
            </a:r>
            <a:r>
              <a:rPr lang="zh-CN" altLang="en-US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获取和修改数组</a:t>
            </a:r>
            <a:r>
              <a:rPr lang="zh-CN" altLang="en-US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长度</a:t>
            </a:r>
            <a:r>
              <a:rPr lang="zh-CN" altLang="en-US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，</a:t>
            </a:r>
            <a:r>
              <a:rPr lang="zh-CN" altLang="en-US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能够实现数组长度的获取和修改</a:t>
            </a:r>
            <a:endParaRPr lang="zh-CN" altLang="en-US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4" name="组合 13">
            <a:extLst>
              <a:ext uri="{FF2B5EF4-FFF2-40B4-BE49-F238E27FC236}">
                <a16:creationId xmlns:a16="http://schemas.microsoft.com/office/drawing/2014/main" id="{3617D419-9079-4D1F-99BA-23638A3FE48F}"/>
              </a:ext>
            </a:extLst>
          </p:cNvPr>
          <p:cNvGrpSpPr/>
          <p:nvPr/>
        </p:nvGrpSpPr>
        <p:grpSpPr>
          <a:xfrm>
            <a:off x="5379720" y="3816752"/>
            <a:ext cx="405130" cy="405130"/>
            <a:chOff x="8881" y="4685"/>
            <a:chExt cx="638" cy="638"/>
          </a:xfrm>
        </p:grpSpPr>
        <p:sp>
          <p:nvSpPr>
            <p:cNvPr id="15" name="椭圆 14">
              <a:extLst>
                <a:ext uri="{FF2B5EF4-FFF2-40B4-BE49-F238E27FC236}">
                  <a16:creationId xmlns:a16="http://schemas.microsoft.com/office/drawing/2014/main" id="{7644041C-FD8B-4B62-94FA-4226E308886B}"/>
                </a:ext>
              </a:extLst>
            </p:cNvPr>
            <p:cNvSpPr/>
            <p:nvPr/>
          </p:nvSpPr>
          <p:spPr>
            <a:xfrm>
              <a:off x="8881" y="4685"/>
              <a:ext cx="638" cy="638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椭圆 15">
              <a:extLst>
                <a:ext uri="{FF2B5EF4-FFF2-40B4-BE49-F238E27FC236}">
                  <a16:creationId xmlns:a16="http://schemas.microsoft.com/office/drawing/2014/main" id="{BDC457E5-245E-48A8-8165-3C32BA3775C2}"/>
                </a:ext>
              </a:extLst>
            </p:cNvPr>
            <p:cNvSpPr/>
            <p:nvPr/>
          </p:nvSpPr>
          <p:spPr>
            <a:xfrm>
              <a:off x="8946" y="4750"/>
              <a:ext cx="508" cy="508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1" name="Title 1">
            <a:extLst>
              <a:ext uri="{FF2B5EF4-FFF2-40B4-BE49-F238E27FC236}">
                <a16:creationId xmlns:a16="http://schemas.microsoft.com/office/drawing/2014/main" id="{1C03E3E9-C45E-49A8-87E4-C761089DE271}"/>
              </a:ext>
            </a:extLst>
          </p:cNvPr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3.3.1  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获取和修改数组长度</a:t>
            </a:r>
          </a:p>
        </p:txBody>
      </p:sp>
    </p:spTree>
    <p:extLst>
      <p:ext uri="{BB962C8B-B14F-4D97-AF65-F5344CB8AC3E}">
        <p14:creationId xmlns:p14="http://schemas.microsoft.com/office/powerpoint/2010/main" val="4235583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B647524F-7E40-4DB3-A459-2D3232648E6A}"/>
              </a:ext>
            </a:extLst>
          </p:cNvPr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3.3.1  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获取和修改数组长度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B5554F18-305D-4023-A989-EDB00AB2A6BB}"/>
              </a:ext>
            </a:extLst>
          </p:cNvPr>
          <p:cNvSpPr txBox="1"/>
          <p:nvPr/>
        </p:nvSpPr>
        <p:spPr>
          <a:xfrm>
            <a:off x="2212590" y="2046539"/>
            <a:ext cx="7704856" cy="1959319"/>
          </a:xfrm>
          <a:prstGeom prst="rect">
            <a:avLst/>
          </a:prstGeom>
          <a:solidFill>
            <a:srgbClr val="F2F2F2"/>
          </a:solidFill>
        </p:spPr>
        <p:txBody>
          <a:bodyPr wrap="square" rtlCol="0">
            <a:spAutoFit/>
          </a:bodyPr>
          <a:lstStyle/>
          <a:p>
            <a:pPr lvl="1">
              <a:lnSpc>
                <a:spcPct val="150000"/>
              </a:lnSpc>
            </a:pP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var arr1 = [78, 88, 98];</a:t>
            </a:r>
          </a:p>
          <a:p>
            <a:pPr lvl="1">
              <a:lnSpc>
                <a:spcPct val="150000"/>
              </a:lnSpc>
            </a:pP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var arr2 = ['a', , , , 'b', 'c'];</a:t>
            </a:r>
          </a:p>
          <a:p>
            <a:pPr lvl="1">
              <a:lnSpc>
                <a:spcPct val="150000"/>
              </a:lnSpc>
            </a:pP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console.log(arr1.length);		// 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输出结果为：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3</a:t>
            </a:r>
          </a:p>
          <a:p>
            <a:pPr lvl="1">
              <a:lnSpc>
                <a:spcPct val="150000"/>
              </a:lnSpc>
            </a:pP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console.log(arr2.length);		// 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输出结果为：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6</a:t>
            </a:r>
          </a:p>
          <a:p>
            <a:pPr lvl="1">
              <a:lnSpc>
                <a:spcPct val="150000"/>
              </a:lnSpc>
            </a:pPr>
            <a:endParaRPr lang="en-US" altLang="zh-CN" sz="1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D1702B41-E3B8-401F-B9DD-1D4D7F8C2488}"/>
              </a:ext>
            </a:extLst>
          </p:cNvPr>
          <p:cNvSpPr txBox="1"/>
          <p:nvPr/>
        </p:nvSpPr>
        <p:spPr>
          <a:xfrm>
            <a:off x="982638" y="1125538"/>
            <a:ext cx="10729192" cy="46166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使用“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数组名</a:t>
            </a:r>
            <a:r>
              <a:rPr lang="en-US" altLang="zh-CN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.length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”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可以获取数组长度，数组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长度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为数组元素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最大索引加</a:t>
            </a:r>
            <a:r>
              <a:rPr lang="en-US" altLang="zh-CN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1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，示例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代码如下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。</a:t>
            </a:r>
            <a:endParaRPr lang="en-US" altLang="zh-CN" sz="20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endParaRPr lang="en-US" altLang="zh-CN" sz="20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endParaRPr lang="en-US" altLang="zh-CN" sz="20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endParaRPr lang="en-US" altLang="zh-CN" sz="18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endParaRPr lang="en-US" altLang="zh-CN" sz="18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数组</a:t>
            </a:r>
            <a:r>
              <a:rPr lang="en-US" altLang="zh-CN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arr1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中包含</a:t>
            </a:r>
            <a:r>
              <a:rPr lang="en-US" altLang="zh-CN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3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个数组元素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，因此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使用</a:t>
            </a:r>
            <a:r>
              <a:rPr lang="en-US" altLang="zh-CN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arr1.length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获取数组的长度为</a:t>
            </a:r>
            <a:r>
              <a:rPr lang="en-US" altLang="zh-CN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3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。</a:t>
            </a:r>
            <a:endParaRPr lang="en-US" altLang="zh-CN" sz="20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数组</a:t>
            </a:r>
            <a:r>
              <a:rPr lang="en-US" altLang="zh-CN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arr2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中没有值的数组元素会占用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空</a:t>
            </a:r>
            <a:r>
              <a:rPr lang="zh-CN" altLang="en-US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存储位置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，因此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数组的索引依然会</a:t>
            </a:r>
            <a:r>
              <a:rPr lang="zh-CN" altLang="en-US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递增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使用</a:t>
            </a:r>
            <a:r>
              <a:rPr lang="en-US" altLang="zh-CN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arr2.length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获取数组的长度为</a:t>
            </a:r>
            <a:r>
              <a:rPr lang="en-US" altLang="zh-CN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6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091071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B647524F-7E40-4DB3-A459-2D3232648E6A}"/>
              </a:ext>
            </a:extLst>
          </p:cNvPr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3.3.1  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获取和修改数组长度</a:t>
            </a:r>
          </a:p>
        </p:txBody>
      </p:sp>
      <p:sp>
        <p:nvSpPr>
          <p:cNvPr id="9" name="MH_Other_1">
            <a:extLst>
              <a:ext uri="{FF2B5EF4-FFF2-40B4-BE49-F238E27FC236}">
                <a16:creationId xmlns:a16="http://schemas.microsoft.com/office/drawing/2014/main" id="{5A32D2CF-9815-416D-89FC-04CB6EF3B81E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5786059" y="2554930"/>
            <a:ext cx="431800" cy="431800"/>
          </a:xfrm>
          <a:custGeom>
            <a:avLst/>
            <a:gdLst>
              <a:gd name="connsiteX0" fmla="*/ 162177 w 379914"/>
              <a:gd name="connsiteY0" fmla="*/ 97631 h 379866"/>
              <a:gd name="connsiteX1" fmla="*/ 219804 w 379914"/>
              <a:gd name="connsiteY1" fmla="*/ 189932 h 379866"/>
              <a:gd name="connsiteX2" fmla="*/ 162177 w 379914"/>
              <a:gd name="connsiteY2" fmla="*/ 282233 h 379866"/>
              <a:gd name="connsiteX3" fmla="*/ 198210 w 379914"/>
              <a:gd name="connsiteY3" fmla="*/ 282233 h 379866"/>
              <a:gd name="connsiteX4" fmla="*/ 255837 w 379914"/>
              <a:gd name="connsiteY4" fmla="*/ 189932 h 379866"/>
              <a:gd name="connsiteX5" fmla="*/ 198210 w 379914"/>
              <a:gd name="connsiteY5" fmla="*/ 97631 h 379866"/>
              <a:gd name="connsiteX6" fmla="*/ 189957 w 379914"/>
              <a:gd name="connsiteY6" fmla="*/ 0 h 379866"/>
              <a:gd name="connsiteX7" fmla="*/ 379914 w 379914"/>
              <a:gd name="connsiteY7" fmla="*/ 189933 h 379866"/>
              <a:gd name="connsiteX8" fmla="*/ 189957 w 379914"/>
              <a:gd name="connsiteY8" fmla="*/ 379866 h 379866"/>
              <a:gd name="connsiteX9" fmla="*/ 0 w 379914"/>
              <a:gd name="connsiteY9" fmla="*/ 189933 h 379866"/>
              <a:gd name="connsiteX10" fmla="*/ 189957 w 379914"/>
              <a:gd name="connsiteY10" fmla="*/ 0 h 379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79914" h="379866">
                <a:moveTo>
                  <a:pt x="162177" y="97631"/>
                </a:moveTo>
                <a:lnTo>
                  <a:pt x="219804" y="189932"/>
                </a:lnTo>
                <a:lnTo>
                  <a:pt x="162177" y="282233"/>
                </a:lnTo>
                <a:lnTo>
                  <a:pt x="198210" y="282233"/>
                </a:lnTo>
                <a:lnTo>
                  <a:pt x="255837" y="189932"/>
                </a:lnTo>
                <a:lnTo>
                  <a:pt x="198210" y="97631"/>
                </a:lnTo>
                <a:close/>
                <a:moveTo>
                  <a:pt x="189957" y="0"/>
                </a:moveTo>
                <a:cubicBezTo>
                  <a:pt x="294867" y="0"/>
                  <a:pt x="379914" y="85036"/>
                  <a:pt x="379914" y="189933"/>
                </a:cubicBezTo>
                <a:cubicBezTo>
                  <a:pt x="379914" y="294830"/>
                  <a:pt x="294867" y="379866"/>
                  <a:pt x="189957" y="379866"/>
                </a:cubicBezTo>
                <a:cubicBezTo>
                  <a:pt x="85047" y="379866"/>
                  <a:pt x="0" y="294830"/>
                  <a:pt x="0" y="189933"/>
                </a:cubicBezTo>
                <a:cubicBezTo>
                  <a:pt x="0" y="85036"/>
                  <a:pt x="85047" y="0"/>
                  <a:pt x="189957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3600" b="0" i="0" u="none" strike="noStrike" kern="1200" cap="none" spc="0" normalizeH="0" baseline="0" noProof="0">
              <a:ln>
                <a:noFill/>
              </a:ln>
              <a:solidFill>
                <a:srgbClr val="84CBC5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lt"/>
            </a:endParaRPr>
          </a:p>
        </p:txBody>
      </p:sp>
      <p:sp>
        <p:nvSpPr>
          <p:cNvPr id="15" name="MH_Other_3">
            <a:extLst>
              <a:ext uri="{FF2B5EF4-FFF2-40B4-BE49-F238E27FC236}">
                <a16:creationId xmlns:a16="http://schemas.microsoft.com/office/drawing/2014/main" id="{8571D271-40F7-4B14-900D-D280A74EFE2E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5786059" y="4980096"/>
            <a:ext cx="431800" cy="431800"/>
          </a:xfrm>
          <a:custGeom>
            <a:avLst/>
            <a:gdLst>
              <a:gd name="connsiteX0" fmla="*/ 162177 w 379914"/>
              <a:gd name="connsiteY0" fmla="*/ 97631 h 379866"/>
              <a:gd name="connsiteX1" fmla="*/ 219804 w 379914"/>
              <a:gd name="connsiteY1" fmla="*/ 189932 h 379866"/>
              <a:gd name="connsiteX2" fmla="*/ 162177 w 379914"/>
              <a:gd name="connsiteY2" fmla="*/ 282233 h 379866"/>
              <a:gd name="connsiteX3" fmla="*/ 198210 w 379914"/>
              <a:gd name="connsiteY3" fmla="*/ 282233 h 379866"/>
              <a:gd name="connsiteX4" fmla="*/ 255837 w 379914"/>
              <a:gd name="connsiteY4" fmla="*/ 189932 h 379866"/>
              <a:gd name="connsiteX5" fmla="*/ 198210 w 379914"/>
              <a:gd name="connsiteY5" fmla="*/ 97631 h 379866"/>
              <a:gd name="connsiteX6" fmla="*/ 189957 w 379914"/>
              <a:gd name="connsiteY6" fmla="*/ 0 h 379866"/>
              <a:gd name="connsiteX7" fmla="*/ 379914 w 379914"/>
              <a:gd name="connsiteY7" fmla="*/ 189933 h 379866"/>
              <a:gd name="connsiteX8" fmla="*/ 189957 w 379914"/>
              <a:gd name="connsiteY8" fmla="*/ 379866 h 379866"/>
              <a:gd name="connsiteX9" fmla="*/ 0 w 379914"/>
              <a:gd name="connsiteY9" fmla="*/ 189933 h 379866"/>
              <a:gd name="connsiteX10" fmla="*/ 189957 w 379914"/>
              <a:gd name="connsiteY10" fmla="*/ 0 h 379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79914" h="379866">
                <a:moveTo>
                  <a:pt x="162177" y="97631"/>
                </a:moveTo>
                <a:lnTo>
                  <a:pt x="219804" y="189932"/>
                </a:lnTo>
                <a:lnTo>
                  <a:pt x="162177" y="282233"/>
                </a:lnTo>
                <a:lnTo>
                  <a:pt x="198210" y="282233"/>
                </a:lnTo>
                <a:lnTo>
                  <a:pt x="255837" y="189932"/>
                </a:lnTo>
                <a:lnTo>
                  <a:pt x="198210" y="97631"/>
                </a:lnTo>
                <a:close/>
                <a:moveTo>
                  <a:pt x="189957" y="0"/>
                </a:moveTo>
                <a:cubicBezTo>
                  <a:pt x="294867" y="0"/>
                  <a:pt x="379914" y="85036"/>
                  <a:pt x="379914" y="189933"/>
                </a:cubicBezTo>
                <a:cubicBezTo>
                  <a:pt x="379914" y="294830"/>
                  <a:pt x="294867" y="379866"/>
                  <a:pt x="189957" y="379866"/>
                </a:cubicBezTo>
                <a:cubicBezTo>
                  <a:pt x="85047" y="379866"/>
                  <a:pt x="0" y="294830"/>
                  <a:pt x="0" y="189933"/>
                </a:cubicBezTo>
                <a:cubicBezTo>
                  <a:pt x="0" y="85036"/>
                  <a:pt x="85047" y="0"/>
                  <a:pt x="189957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3600" b="0" i="0" u="none" strike="noStrike" kern="1200" cap="none" spc="0" normalizeH="0" baseline="0" noProof="0">
              <a:ln>
                <a:noFill/>
              </a:ln>
              <a:solidFill>
                <a:srgbClr val="84CBC5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lt"/>
            </a:endParaRPr>
          </a:p>
        </p:txBody>
      </p:sp>
      <p:cxnSp>
        <p:nvCxnSpPr>
          <p:cNvPr id="18" name="PA_直接连接符 2">
            <a:extLst>
              <a:ext uri="{FF2B5EF4-FFF2-40B4-BE49-F238E27FC236}">
                <a16:creationId xmlns:a16="http://schemas.microsoft.com/office/drawing/2014/main" id="{5EC5F7CE-7F89-4BEE-905A-569CBF4FBF72}"/>
              </a:ext>
            </a:extLst>
          </p:cNvPr>
          <p:cNvCxnSpPr/>
          <p:nvPr>
            <p:custDataLst>
              <p:tags r:id="rId3"/>
            </p:custDataLst>
          </p:nvPr>
        </p:nvCxnSpPr>
        <p:spPr>
          <a:xfrm>
            <a:off x="2878978" y="2544671"/>
            <a:ext cx="0" cy="3045363"/>
          </a:xfrm>
          <a:prstGeom prst="line">
            <a:avLst/>
          </a:prstGeom>
          <a:ln>
            <a:solidFill>
              <a:srgbClr val="1369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A_直接连接符 2">
            <a:extLst>
              <a:ext uri="{FF2B5EF4-FFF2-40B4-BE49-F238E27FC236}">
                <a16:creationId xmlns:a16="http://schemas.microsoft.com/office/drawing/2014/main" id="{953625FC-F508-4D28-A5F0-55809D12889B}"/>
              </a:ext>
            </a:extLst>
          </p:cNvPr>
          <p:cNvCxnSpPr/>
          <p:nvPr>
            <p:custDataLst>
              <p:tags r:id="rId4"/>
            </p:custDataLst>
          </p:nvPr>
        </p:nvCxnSpPr>
        <p:spPr>
          <a:xfrm>
            <a:off x="3397984" y="2544669"/>
            <a:ext cx="0" cy="3045363"/>
          </a:xfrm>
          <a:prstGeom prst="line">
            <a:avLst/>
          </a:prstGeom>
          <a:ln>
            <a:solidFill>
              <a:srgbClr val="1369B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A_StraightArrowConnector 4">
            <a:extLst>
              <a:ext uri="{FF2B5EF4-FFF2-40B4-BE49-F238E27FC236}">
                <a16:creationId xmlns:a16="http://schemas.microsoft.com/office/drawing/2014/main" id="{1FC2ED63-7EE9-4F7C-AAD0-2719771D2227}"/>
              </a:ext>
            </a:extLst>
          </p:cNvPr>
          <p:cNvCxnSpPr>
            <a:cxnSpLocks/>
          </p:cNvCxnSpPr>
          <p:nvPr>
            <p:custDataLst>
              <p:tags r:id="rId5"/>
            </p:custDataLst>
          </p:nvPr>
        </p:nvCxnSpPr>
        <p:spPr>
          <a:xfrm>
            <a:off x="3718942" y="2770195"/>
            <a:ext cx="1512168" cy="635"/>
          </a:xfrm>
          <a:prstGeom prst="straightConnector1">
            <a:avLst/>
          </a:prstGeom>
          <a:ln w="12700">
            <a:solidFill>
              <a:srgbClr val="014076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A_StraightArrowConnector 4">
            <a:extLst>
              <a:ext uri="{FF2B5EF4-FFF2-40B4-BE49-F238E27FC236}">
                <a16:creationId xmlns:a16="http://schemas.microsoft.com/office/drawing/2014/main" id="{909DD6B8-E342-4203-8AE0-1AE7BF1EEFF1}"/>
              </a:ext>
            </a:extLst>
          </p:cNvPr>
          <p:cNvCxnSpPr>
            <a:cxnSpLocks/>
          </p:cNvCxnSpPr>
          <p:nvPr>
            <p:custDataLst>
              <p:tags r:id="rId6"/>
            </p:custDataLst>
          </p:nvPr>
        </p:nvCxnSpPr>
        <p:spPr>
          <a:xfrm>
            <a:off x="3718942" y="4019991"/>
            <a:ext cx="1512168" cy="0"/>
          </a:xfrm>
          <a:prstGeom prst="straightConnector1">
            <a:avLst/>
          </a:prstGeom>
          <a:ln w="12700">
            <a:solidFill>
              <a:srgbClr val="014076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A_StraightArrowConnector 4">
            <a:extLst>
              <a:ext uri="{FF2B5EF4-FFF2-40B4-BE49-F238E27FC236}">
                <a16:creationId xmlns:a16="http://schemas.microsoft.com/office/drawing/2014/main" id="{3F0DF1DF-6765-4245-94E4-106F03D5F2B6}"/>
              </a:ext>
            </a:extLst>
          </p:cNvPr>
          <p:cNvCxnSpPr>
            <a:cxnSpLocks/>
          </p:cNvCxnSpPr>
          <p:nvPr>
            <p:custDataLst>
              <p:tags r:id="rId7"/>
            </p:custDataLst>
          </p:nvPr>
        </p:nvCxnSpPr>
        <p:spPr>
          <a:xfrm>
            <a:off x="3718942" y="5289796"/>
            <a:ext cx="1512168" cy="0"/>
          </a:xfrm>
          <a:prstGeom prst="straightConnector1">
            <a:avLst/>
          </a:prstGeom>
          <a:ln w="12700">
            <a:solidFill>
              <a:srgbClr val="014076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文本框 1">
            <a:extLst>
              <a:ext uri="{FF2B5EF4-FFF2-40B4-BE49-F238E27FC236}">
                <a16:creationId xmlns:a16="http://schemas.microsoft.com/office/drawing/2014/main" id="{2BE0391A-4889-4DD8-B238-494BD6013362}"/>
              </a:ext>
            </a:extLst>
          </p:cNvPr>
          <p:cNvSpPr txBox="1"/>
          <p:nvPr/>
        </p:nvSpPr>
        <p:spPr>
          <a:xfrm>
            <a:off x="2885496" y="2876325"/>
            <a:ext cx="492443" cy="264170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修改数组长度的情况</a:t>
            </a:r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id="{A41B0506-A5C7-47F4-AD87-0BC2163326D3}"/>
              </a:ext>
            </a:extLst>
          </p:cNvPr>
          <p:cNvSpPr txBox="1"/>
          <p:nvPr/>
        </p:nvSpPr>
        <p:spPr>
          <a:xfrm>
            <a:off x="5591150" y="2534184"/>
            <a:ext cx="38164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000" dirty="0">
                <a:solidFill>
                  <a:srgbClr val="595959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修改的数组长度</a:t>
            </a:r>
            <a:r>
              <a:rPr lang="zh-CN" altLang="zh-CN" sz="2000" dirty="0">
                <a:solidFill>
                  <a:srgbClr val="1369B2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大于</a:t>
            </a:r>
            <a:r>
              <a:rPr lang="zh-CN" altLang="zh-CN" sz="2000" dirty="0">
                <a:solidFill>
                  <a:srgbClr val="595959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数组原长度</a:t>
            </a:r>
            <a:endParaRPr lang="zh-CN" altLang="en-US" sz="14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BCEAEEEC-56C1-411A-A922-E4853E598A1E}"/>
              </a:ext>
            </a:extLst>
          </p:cNvPr>
          <p:cNvSpPr txBox="1"/>
          <p:nvPr/>
        </p:nvSpPr>
        <p:spPr>
          <a:xfrm>
            <a:off x="5591150" y="3852550"/>
            <a:ext cx="38164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修改的数组长度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等于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数组原长度</a:t>
            </a:r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D720647B-EE09-4022-9451-DA368DE1C99A}"/>
              </a:ext>
            </a:extLst>
          </p:cNvPr>
          <p:cNvSpPr txBox="1"/>
          <p:nvPr/>
        </p:nvSpPr>
        <p:spPr>
          <a:xfrm>
            <a:off x="5591150" y="5076686"/>
            <a:ext cx="38164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修改的数组长度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小于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数组原长度</a:t>
            </a:r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00A54C77-3B8E-4C17-B999-A82A4FE02B32}"/>
              </a:ext>
            </a:extLst>
          </p:cNvPr>
          <p:cNvSpPr/>
          <p:nvPr/>
        </p:nvSpPr>
        <p:spPr>
          <a:xfrm>
            <a:off x="5519143" y="2369130"/>
            <a:ext cx="3960439" cy="678850"/>
          </a:xfrm>
          <a:prstGeom prst="rect">
            <a:avLst/>
          </a:prstGeom>
          <a:noFill/>
          <a:ln w="3175">
            <a:solidFill>
              <a:srgbClr val="1369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545F0072-1768-4A3F-954C-18957F68EEBF}"/>
              </a:ext>
            </a:extLst>
          </p:cNvPr>
          <p:cNvSpPr/>
          <p:nvPr/>
        </p:nvSpPr>
        <p:spPr>
          <a:xfrm>
            <a:off x="5519142" y="3687048"/>
            <a:ext cx="3960439" cy="678850"/>
          </a:xfrm>
          <a:prstGeom prst="rect">
            <a:avLst/>
          </a:prstGeom>
          <a:noFill/>
          <a:ln w="3175">
            <a:solidFill>
              <a:srgbClr val="1369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9FE9CC5C-399B-4142-9DA2-8F62BAA8E801}"/>
              </a:ext>
            </a:extLst>
          </p:cNvPr>
          <p:cNvSpPr/>
          <p:nvPr/>
        </p:nvSpPr>
        <p:spPr>
          <a:xfrm>
            <a:off x="5519142" y="4911184"/>
            <a:ext cx="3960439" cy="678850"/>
          </a:xfrm>
          <a:prstGeom prst="rect">
            <a:avLst/>
          </a:prstGeom>
          <a:noFill/>
          <a:ln w="3175">
            <a:solidFill>
              <a:srgbClr val="1369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id="{97A83AF9-B591-4D1C-9C2D-AA4BFA622522}"/>
              </a:ext>
            </a:extLst>
          </p:cNvPr>
          <p:cNvSpPr txBox="1"/>
          <p:nvPr/>
        </p:nvSpPr>
        <p:spPr>
          <a:xfrm>
            <a:off x="1054645" y="1345994"/>
            <a:ext cx="10297145" cy="4996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使用“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数组名</a:t>
            </a:r>
            <a:r>
              <a:rPr lang="en-US" altLang="zh-CN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.length = 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数字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”的方法可以修改数组的长度。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712138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B647524F-7E40-4DB3-A459-2D3232648E6A}"/>
              </a:ext>
            </a:extLst>
          </p:cNvPr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3.3.1  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获取和修改数组长度</a:t>
            </a:r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id="{97A83AF9-B591-4D1C-9C2D-AA4BFA622522}"/>
              </a:ext>
            </a:extLst>
          </p:cNvPr>
          <p:cNvSpPr txBox="1"/>
          <p:nvPr/>
        </p:nvSpPr>
        <p:spPr>
          <a:xfrm>
            <a:off x="1054645" y="1227241"/>
            <a:ext cx="1029714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修改数组长度后，若</a:t>
            </a:r>
            <a:r>
              <a:rPr lang="en-US" altLang="zh-CN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length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的值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大于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数组中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原来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的元素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个数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，则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没有值的数组元素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会占用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空存储位置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，示例代码如下。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2F339A06-5A39-484D-B7B5-EE394EDC700A}"/>
              </a:ext>
            </a:extLst>
          </p:cNvPr>
          <p:cNvSpPr txBox="1"/>
          <p:nvPr/>
        </p:nvSpPr>
        <p:spPr>
          <a:xfrm>
            <a:off x="1918742" y="2510975"/>
            <a:ext cx="8203096" cy="2984471"/>
          </a:xfrm>
          <a:prstGeom prst="rect">
            <a:avLst/>
          </a:prstGeom>
          <a:solidFill>
            <a:srgbClr val="F2F2F2"/>
          </a:solidFill>
        </p:spPr>
        <p:txBody>
          <a:bodyPr wrap="square" rtlCol="0">
            <a:spAutoFit/>
          </a:bodyPr>
          <a:lstStyle/>
          <a:p>
            <a:pPr lvl="1">
              <a:lnSpc>
                <a:spcPct val="150000"/>
              </a:lnSpc>
            </a:pP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var arr1 = [];</a:t>
            </a:r>
          </a:p>
          <a:p>
            <a:pPr lvl="1">
              <a:lnSpc>
                <a:spcPct val="150000"/>
              </a:lnSpc>
            </a:pP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arr1.length = 5;	// 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修改数组长度为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5</a:t>
            </a:r>
          </a:p>
          <a:p>
            <a:pPr lvl="1">
              <a:lnSpc>
                <a:spcPct val="150000"/>
              </a:lnSpc>
            </a:pP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console.log(arr1);	// 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输出结果：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(5) [empty × 5]</a:t>
            </a:r>
          </a:p>
          <a:p>
            <a:pPr lvl="1">
              <a:lnSpc>
                <a:spcPct val="150000"/>
              </a:lnSpc>
            </a:pP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var arr2 = [1, 2, 3];</a:t>
            </a:r>
          </a:p>
          <a:p>
            <a:pPr lvl="1">
              <a:lnSpc>
                <a:spcPct val="150000"/>
              </a:lnSpc>
            </a:pP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arr2.length = 4;	// 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修改数组长度为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4</a:t>
            </a:r>
          </a:p>
          <a:p>
            <a:pPr lvl="1">
              <a:lnSpc>
                <a:spcPct val="150000"/>
              </a:lnSpc>
            </a:pP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console.log(arr2);	// 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输出结果：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(4) [1, 2, 3, empty]</a:t>
            </a:r>
          </a:p>
          <a:p>
            <a:pPr lvl="1">
              <a:lnSpc>
                <a:spcPct val="150000"/>
              </a:lnSpc>
            </a:pPr>
            <a:endParaRPr lang="en-US" altLang="zh-CN" sz="1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988828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B647524F-7E40-4DB3-A459-2D3232648E6A}"/>
              </a:ext>
            </a:extLst>
          </p:cNvPr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3.3.1  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获取和修改数组长度</a:t>
            </a:r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id="{97A83AF9-B591-4D1C-9C2D-AA4BFA622522}"/>
              </a:ext>
            </a:extLst>
          </p:cNvPr>
          <p:cNvSpPr txBox="1"/>
          <p:nvPr/>
        </p:nvSpPr>
        <p:spPr>
          <a:xfrm>
            <a:off x="982638" y="1197546"/>
            <a:ext cx="10297145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修改数组长度后，若</a:t>
            </a:r>
            <a:r>
              <a:rPr lang="en-US" altLang="zh-CN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length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的值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等于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数组中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原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来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的元素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个数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，则数组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长度不变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，示例代码如下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。</a:t>
            </a:r>
            <a:endParaRPr lang="en-US" altLang="zh-CN" sz="20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endParaRPr lang="en-US" altLang="zh-CN" sz="20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endParaRPr lang="en-US" altLang="zh-CN" sz="20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上述示例中，</a:t>
            </a:r>
            <a:r>
              <a:rPr lang="en-US" altLang="zh-CN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arr3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数组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创建时长度为</a:t>
            </a:r>
            <a:r>
              <a:rPr lang="en-US" altLang="zh-CN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2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，修改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长度为</a:t>
            </a:r>
            <a:r>
              <a:rPr lang="en-US" altLang="zh-CN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2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后，等于数组原长度，因此数组的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长度不变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2F339A06-5A39-484D-B7B5-EE394EDC700A}"/>
              </a:ext>
            </a:extLst>
          </p:cNvPr>
          <p:cNvSpPr txBox="1"/>
          <p:nvPr/>
        </p:nvSpPr>
        <p:spPr>
          <a:xfrm>
            <a:off x="2062759" y="2481280"/>
            <a:ext cx="7488832" cy="1422954"/>
          </a:xfrm>
          <a:prstGeom prst="rect">
            <a:avLst/>
          </a:prstGeom>
          <a:solidFill>
            <a:srgbClr val="F2F2F2"/>
          </a:solidFill>
        </p:spPr>
        <p:txBody>
          <a:bodyPr wrap="square" rtlCol="0">
            <a:spAutoFit/>
          </a:bodyPr>
          <a:lstStyle/>
          <a:p>
            <a:pPr lvl="1">
              <a:lnSpc>
                <a:spcPct val="150000"/>
              </a:lnSpc>
            </a:pP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var arr3 = ['a', 'b'];</a:t>
            </a:r>
          </a:p>
          <a:p>
            <a:pPr lvl="1">
              <a:lnSpc>
                <a:spcPct val="150000"/>
              </a:lnSpc>
            </a:pP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arr3.length = 2; 	// 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修改数组长度为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2</a:t>
            </a:r>
          </a:p>
          <a:p>
            <a:pPr lvl="1">
              <a:lnSpc>
                <a:spcPct val="150000"/>
              </a:lnSpc>
            </a:pP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console.log(arr3);	// 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输出结果：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(2) ["a", "b"]</a:t>
            </a:r>
          </a:p>
        </p:txBody>
      </p:sp>
    </p:spTree>
    <p:extLst>
      <p:ext uri="{BB962C8B-B14F-4D97-AF65-F5344CB8AC3E}">
        <p14:creationId xmlns:p14="http://schemas.microsoft.com/office/powerpoint/2010/main" val="374856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B647524F-7E40-4DB3-A459-2D3232648E6A}"/>
              </a:ext>
            </a:extLst>
          </p:cNvPr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3.3.1  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获取和修改数组长度</a:t>
            </a:r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id="{97A83AF9-B591-4D1C-9C2D-AA4BFA622522}"/>
              </a:ext>
            </a:extLst>
          </p:cNvPr>
          <p:cNvSpPr txBox="1"/>
          <p:nvPr/>
        </p:nvSpPr>
        <p:spPr>
          <a:xfrm>
            <a:off x="1054645" y="1227162"/>
            <a:ext cx="10297145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修改数组长度后，若</a:t>
            </a:r>
            <a:r>
              <a:rPr lang="en-US" altLang="zh-CN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length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的值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小于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数组中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原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来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的元素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个数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多余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的数组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元素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将会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被舍弃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，示例代码如下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。</a:t>
            </a:r>
            <a:endParaRPr lang="en-US" altLang="zh-CN" sz="20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endParaRPr lang="en-US" altLang="zh-CN" sz="20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endParaRPr lang="en-US" altLang="zh-CN" sz="20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上述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示例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中，</a:t>
            </a:r>
            <a:r>
              <a:rPr lang="en-US" altLang="zh-CN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arr4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数组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创建时长度为</a:t>
            </a:r>
            <a:r>
              <a:rPr lang="en-US" altLang="zh-CN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4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，修改长度为</a:t>
            </a:r>
            <a:r>
              <a:rPr lang="en-US" altLang="zh-CN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3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后，小于数组原长度，因此</a:t>
            </a:r>
            <a:r>
              <a:rPr lang="en-US" altLang="zh-CN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arr4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数组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的长度为</a:t>
            </a:r>
            <a:r>
              <a:rPr lang="en-US" altLang="zh-CN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3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，最后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一个元素“</a:t>
            </a:r>
            <a:r>
              <a:rPr lang="en-US" altLang="zh-CN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Pear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” 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被舍弃。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2F339A06-5A39-484D-B7B5-EE394EDC700A}"/>
              </a:ext>
            </a:extLst>
          </p:cNvPr>
          <p:cNvSpPr txBox="1"/>
          <p:nvPr/>
        </p:nvSpPr>
        <p:spPr>
          <a:xfrm>
            <a:off x="1186514" y="2582904"/>
            <a:ext cx="9920068" cy="1422954"/>
          </a:xfrm>
          <a:prstGeom prst="rect">
            <a:avLst/>
          </a:prstGeom>
          <a:solidFill>
            <a:srgbClr val="F2F2F2"/>
          </a:solidFill>
        </p:spPr>
        <p:txBody>
          <a:bodyPr wrap="square" rtlCol="0">
            <a:spAutoFit/>
          </a:bodyPr>
          <a:lstStyle/>
          <a:p>
            <a:pPr lvl="1">
              <a:lnSpc>
                <a:spcPct val="150000"/>
              </a:lnSpc>
            </a:pP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var arr4 = ['Apple', 'Orange', 'Melon', 'Pear'];</a:t>
            </a:r>
          </a:p>
          <a:p>
            <a:pPr lvl="1">
              <a:lnSpc>
                <a:spcPct val="150000"/>
              </a:lnSpc>
            </a:pP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arr4.length = 3;	// 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修改数组长度为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3</a:t>
            </a:r>
          </a:p>
          <a:p>
            <a:pPr lvl="1">
              <a:lnSpc>
                <a:spcPct val="150000"/>
              </a:lnSpc>
            </a:pP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console.log(arr4);	// 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输出结果：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(3) ["Apple", "Orange", "Melon"]</a:t>
            </a:r>
          </a:p>
        </p:txBody>
      </p:sp>
    </p:spTree>
    <p:extLst>
      <p:ext uri="{BB962C8B-B14F-4D97-AF65-F5344CB8AC3E}">
        <p14:creationId xmlns:p14="http://schemas.microsoft.com/office/powerpoint/2010/main" val="901294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>
            <a:extLst>
              <a:ext uri="{FF2B5EF4-FFF2-40B4-BE49-F238E27FC236}">
                <a16:creationId xmlns:a16="http://schemas.microsoft.com/office/drawing/2014/main" id="{1574172E-A3D8-43AB-9E82-549DB9FB48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4880" y="2215515"/>
            <a:ext cx="2797810" cy="3898265"/>
          </a:xfrm>
          <a:prstGeom prst="rect">
            <a:avLst/>
          </a:prstGeom>
        </p:spPr>
      </p:pic>
      <p:sp>
        <p:nvSpPr>
          <p:cNvPr id="7" name="椭圆形标注 12">
            <a:extLst>
              <a:ext uri="{FF2B5EF4-FFF2-40B4-BE49-F238E27FC236}">
                <a16:creationId xmlns:a16="http://schemas.microsoft.com/office/drawing/2014/main" id="{7B390C9A-D5FF-47D1-B4B4-0199AF6B48D8}"/>
              </a:ext>
            </a:extLst>
          </p:cNvPr>
          <p:cNvSpPr/>
          <p:nvPr/>
        </p:nvSpPr>
        <p:spPr>
          <a:xfrm>
            <a:off x="2968625" y="1560195"/>
            <a:ext cx="2071370" cy="1493520"/>
          </a:xfrm>
          <a:prstGeom prst="wedgeEllipseCallou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/>
              <a:t> </a:t>
            </a:r>
          </a:p>
        </p:txBody>
      </p:sp>
      <p:sp>
        <p:nvSpPr>
          <p:cNvPr id="9" name="TextBox 35">
            <a:extLst>
              <a:ext uri="{FF2B5EF4-FFF2-40B4-BE49-F238E27FC236}">
                <a16:creationId xmlns:a16="http://schemas.microsoft.com/office/drawing/2014/main" id="{D9A8924D-E4E3-41DB-9F07-89CCE28E2F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7390" y="1638300"/>
            <a:ext cx="1606550" cy="1228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8" rIns="121917" bIns="60958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先定一个</a:t>
            </a:r>
            <a:r>
              <a:rPr lang="zh-CN" altLang="en-US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小目标！</a:t>
            </a:r>
          </a:p>
        </p:txBody>
      </p:sp>
      <p:sp>
        <p:nvSpPr>
          <p:cNvPr id="12" name="TextBox 35">
            <a:extLst>
              <a:ext uri="{FF2B5EF4-FFF2-40B4-BE49-F238E27FC236}">
                <a16:creationId xmlns:a16="http://schemas.microsoft.com/office/drawing/2014/main" id="{88A2767E-6F2C-4E24-978D-C8C7F57105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5964" y="3576722"/>
            <a:ext cx="5319801" cy="1231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8" rIns="121917" bIns="60958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掌握</a:t>
            </a:r>
            <a:r>
              <a:rPr lang="zh-CN" altLang="en-US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数组的访问</a:t>
            </a:r>
            <a:r>
              <a:rPr lang="zh-CN" altLang="en-US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，能够</a:t>
            </a:r>
            <a:r>
              <a:rPr lang="zh-CN" altLang="en-US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访问</a:t>
            </a:r>
            <a:r>
              <a:rPr lang="zh-CN" altLang="en-US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数组中的元素</a:t>
            </a:r>
            <a:endParaRPr lang="zh-CN" altLang="en-US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grpSp>
        <p:nvGrpSpPr>
          <p:cNvPr id="14" name="组合 13">
            <a:extLst>
              <a:ext uri="{FF2B5EF4-FFF2-40B4-BE49-F238E27FC236}">
                <a16:creationId xmlns:a16="http://schemas.microsoft.com/office/drawing/2014/main" id="{3617D419-9079-4D1F-99BA-23638A3FE48F}"/>
              </a:ext>
            </a:extLst>
          </p:cNvPr>
          <p:cNvGrpSpPr/>
          <p:nvPr/>
        </p:nvGrpSpPr>
        <p:grpSpPr>
          <a:xfrm>
            <a:off x="5379720" y="3816752"/>
            <a:ext cx="405130" cy="405130"/>
            <a:chOff x="8881" y="4685"/>
            <a:chExt cx="638" cy="638"/>
          </a:xfrm>
        </p:grpSpPr>
        <p:sp>
          <p:nvSpPr>
            <p:cNvPr id="15" name="椭圆 14">
              <a:extLst>
                <a:ext uri="{FF2B5EF4-FFF2-40B4-BE49-F238E27FC236}">
                  <a16:creationId xmlns:a16="http://schemas.microsoft.com/office/drawing/2014/main" id="{7644041C-FD8B-4B62-94FA-4226E308886B}"/>
                </a:ext>
              </a:extLst>
            </p:cNvPr>
            <p:cNvSpPr/>
            <p:nvPr/>
          </p:nvSpPr>
          <p:spPr>
            <a:xfrm>
              <a:off x="8881" y="4685"/>
              <a:ext cx="638" cy="638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椭圆 15">
              <a:extLst>
                <a:ext uri="{FF2B5EF4-FFF2-40B4-BE49-F238E27FC236}">
                  <a16:creationId xmlns:a16="http://schemas.microsoft.com/office/drawing/2014/main" id="{BDC457E5-245E-48A8-8165-3C32BA3775C2}"/>
                </a:ext>
              </a:extLst>
            </p:cNvPr>
            <p:cNvSpPr/>
            <p:nvPr/>
          </p:nvSpPr>
          <p:spPr>
            <a:xfrm>
              <a:off x="8946" y="4750"/>
              <a:ext cx="508" cy="508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1" name="Title 1">
            <a:extLst>
              <a:ext uri="{FF2B5EF4-FFF2-40B4-BE49-F238E27FC236}">
                <a16:creationId xmlns:a16="http://schemas.microsoft.com/office/drawing/2014/main" id="{1C03E3E9-C45E-49A8-87E4-C761089DE271}"/>
              </a:ext>
            </a:extLst>
          </p:cNvPr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3.3.2  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访问数组</a:t>
            </a:r>
          </a:p>
        </p:txBody>
      </p:sp>
    </p:spTree>
    <p:extLst>
      <p:ext uri="{BB962C8B-B14F-4D97-AF65-F5344CB8AC3E}">
        <p14:creationId xmlns:p14="http://schemas.microsoft.com/office/powerpoint/2010/main" val="3824194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B647524F-7E40-4DB3-A459-2D3232648E6A}"/>
              </a:ext>
            </a:extLst>
          </p:cNvPr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3.3.2  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访问数组</a:t>
            </a:r>
          </a:p>
        </p:txBody>
      </p:sp>
      <p:sp>
        <p:nvSpPr>
          <p:cNvPr id="4" name="矩形: 对角圆角 3">
            <a:extLst>
              <a:ext uri="{FF2B5EF4-FFF2-40B4-BE49-F238E27FC236}">
                <a16:creationId xmlns:a16="http://schemas.microsoft.com/office/drawing/2014/main" id="{815AC4D7-3480-4CDC-90B1-938387F0D4A3}"/>
              </a:ext>
            </a:extLst>
          </p:cNvPr>
          <p:cNvSpPr/>
          <p:nvPr/>
        </p:nvSpPr>
        <p:spPr>
          <a:xfrm>
            <a:off x="1702718" y="1701601"/>
            <a:ext cx="8280920" cy="2304257"/>
          </a:xfrm>
          <a:prstGeom prst="round2Diag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E24B0687-C989-4ADD-A90A-EBDABBE3275F}"/>
              </a:ext>
            </a:extLst>
          </p:cNvPr>
          <p:cNvSpPr/>
          <p:nvPr/>
        </p:nvSpPr>
        <p:spPr>
          <a:xfrm>
            <a:off x="3862958" y="1413570"/>
            <a:ext cx="4110395" cy="632608"/>
          </a:xfrm>
          <a:prstGeom prst="rect">
            <a:avLst/>
          </a:prstGeom>
          <a:solidFill>
            <a:srgbClr val="1369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如何访问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数组元素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3760DB84-D902-4278-963A-23C0E7C2E9F6}"/>
              </a:ext>
            </a:extLst>
          </p:cNvPr>
          <p:cNvSpPr txBox="1"/>
          <p:nvPr/>
        </p:nvSpPr>
        <p:spPr>
          <a:xfrm>
            <a:off x="2278782" y="2457755"/>
            <a:ext cx="75968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数组创建完成后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，若要查看数组中某个具体的元素，可以通过</a:t>
            </a:r>
            <a:endParaRPr lang="en-US" altLang="zh-CN" sz="20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“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数组名</a:t>
            </a:r>
            <a:r>
              <a:rPr lang="en-US" altLang="zh-CN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[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索引</a:t>
            </a:r>
            <a:r>
              <a:rPr lang="en-US" altLang="zh-CN" sz="2000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]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”的方式获取指定元素的值。</a:t>
            </a:r>
            <a:endParaRPr lang="en-US" altLang="zh-CN" sz="20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046990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B647524F-7E40-4DB3-A459-2D3232648E6A}"/>
              </a:ext>
            </a:extLst>
          </p:cNvPr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3.3.2  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访问数组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3760DB84-D902-4278-963A-23C0E7C2E9F6}"/>
              </a:ext>
            </a:extLst>
          </p:cNvPr>
          <p:cNvSpPr txBox="1"/>
          <p:nvPr/>
        </p:nvSpPr>
        <p:spPr>
          <a:xfrm>
            <a:off x="1130611" y="5090410"/>
            <a:ext cx="7596844" cy="499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若要访问整个数组，可以使用“</a:t>
            </a:r>
            <a:r>
              <a:rPr lang="en-US" altLang="zh-CN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console.log(</a:t>
            </a:r>
            <a:r>
              <a:rPr lang="zh-CN" altLang="en-US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数组名</a:t>
            </a:r>
            <a:r>
              <a:rPr lang="en-US" altLang="zh-CN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)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”。</a:t>
            </a:r>
            <a:endParaRPr lang="en-US" altLang="zh-CN" sz="105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2F339A06-5A39-484D-B7B5-EE394EDC700A}"/>
              </a:ext>
            </a:extLst>
          </p:cNvPr>
          <p:cNvSpPr txBox="1"/>
          <p:nvPr/>
        </p:nvSpPr>
        <p:spPr>
          <a:xfrm>
            <a:off x="1143690" y="1819777"/>
            <a:ext cx="9920068" cy="2807948"/>
          </a:xfrm>
          <a:prstGeom prst="rect">
            <a:avLst/>
          </a:prstGeom>
          <a:solidFill>
            <a:srgbClr val="F2F2F2"/>
          </a:solidFill>
        </p:spPr>
        <p:txBody>
          <a:bodyPr wrap="square" rtlCol="0">
            <a:spAutoFit/>
          </a:bodyPr>
          <a:lstStyle/>
          <a:p>
            <a:pPr lvl="1">
              <a:lnSpc>
                <a:spcPct val="150000"/>
              </a:lnSpc>
            </a:pP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&lt;script&gt;</a:t>
            </a:r>
          </a:p>
          <a:p>
            <a:pPr lvl="1">
              <a:lnSpc>
                <a:spcPct val="150000"/>
              </a:lnSpc>
            </a:pP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  </a:t>
            </a:r>
            <a:r>
              <a:rPr lang="en-US" altLang="zh-CN" sz="2000" dirty="0" err="1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var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 </a:t>
            </a:r>
            <a:r>
              <a:rPr lang="en-US" altLang="zh-CN" sz="2000" dirty="0" err="1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arr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 = ['hello', 'JavaScript', 22.48, true];</a:t>
            </a:r>
          </a:p>
          <a:p>
            <a:pPr lvl="1">
              <a:lnSpc>
                <a:spcPct val="150000"/>
              </a:lnSpc>
            </a:pP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  console.log(</a:t>
            </a:r>
            <a:r>
              <a:rPr lang="en-US" altLang="zh-CN" sz="2000" dirty="0" err="1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arr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);		</a:t>
            </a:r>
            <a:r>
              <a:rPr lang="en-US" altLang="zh-CN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// 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输出整个数组</a:t>
            </a:r>
          </a:p>
          <a:p>
            <a:pPr lvl="1">
              <a:lnSpc>
                <a:spcPct val="150000"/>
              </a:lnSpc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  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console.log(</a:t>
            </a:r>
            <a:r>
              <a:rPr lang="en-US" altLang="zh-CN" sz="2000" dirty="0" err="1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arr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[0]);		// 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输出数组中第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1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个元素</a:t>
            </a:r>
          </a:p>
          <a:p>
            <a:pPr lvl="1">
              <a:lnSpc>
                <a:spcPct val="150000"/>
              </a:lnSpc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  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console.log(</a:t>
            </a:r>
            <a:r>
              <a:rPr lang="en-US" altLang="zh-CN" sz="2000" dirty="0" err="1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arr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[2]);		// 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输出数组中第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3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个元素</a:t>
            </a:r>
          </a:p>
          <a:p>
            <a:pPr lvl="1">
              <a:lnSpc>
                <a:spcPct val="150000"/>
              </a:lnSpc>
            </a:pP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&lt;/script&gt;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3760DB84-D902-4278-963A-23C0E7C2E9F6}"/>
              </a:ext>
            </a:extLst>
          </p:cNvPr>
          <p:cNvSpPr txBox="1"/>
          <p:nvPr/>
        </p:nvSpPr>
        <p:spPr>
          <a:xfrm>
            <a:off x="1116170" y="1046617"/>
            <a:ext cx="7596844" cy="499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访问数组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的示例代码如下。</a:t>
            </a:r>
            <a:endParaRPr lang="en-US" altLang="zh-CN" sz="105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950682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4"/>
          <p:cNvSpPr txBox="1"/>
          <p:nvPr/>
        </p:nvSpPr>
        <p:spPr>
          <a:xfrm>
            <a:off x="815308" y="572758"/>
            <a:ext cx="4775842" cy="662532"/>
          </a:xfrm>
          <a:prstGeom prst="rect">
            <a:avLst/>
          </a:prstGeom>
        </p:spPr>
        <p:txBody>
          <a:bodyPr lIns="121917" tIns="60958" rIns="121917" bIns="60958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b="1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学习目标</a:t>
            </a:r>
            <a:r>
              <a:rPr lang="en-US" altLang="zh-CN" b="1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/</a:t>
            </a:r>
            <a:r>
              <a:rPr lang="en-US" altLang="zh-CN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Target</a:t>
            </a:r>
            <a:endParaRPr lang="en-GB" altLang="zh-CN" dirty="0">
              <a:solidFill>
                <a:srgbClr val="1369B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grpSp>
        <p:nvGrpSpPr>
          <p:cNvPr id="80" name="组合 79"/>
          <p:cNvGrpSpPr/>
          <p:nvPr/>
        </p:nvGrpSpPr>
        <p:grpSpPr>
          <a:xfrm>
            <a:off x="1486694" y="2133650"/>
            <a:ext cx="9721080" cy="688075"/>
            <a:chOff x="978872" y="1800500"/>
            <a:chExt cx="5471124" cy="515937"/>
          </a:xfrm>
        </p:grpSpPr>
        <p:sp>
          <p:nvSpPr>
            <p:cNvPr id="81" name="Pentagon 3"/>
            <p:cNvSpPr/>
            <p:nvPr/>
          </p:nvSpPr>
          <p:spPr bwMode="auto">
            <a:xfrm>
              <a:off x="978872" y="1800500"/>
              <a:ext cx="5471124" cy="515937"/>
            </a:xfrm>
            <a:prstGeom prst="homePlat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20000"/>
                </a:lnSpc>
                <a:defRPr/>
              </a:pPr>
              <a:r>
                <a:rPr lang="zh-CN" altLang="en-US" sz="2000" dirty="0">
                  <a:solidFill>
                    <a:srgbClr val="1369B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      </a:t>
              </a:r>
              <a:r>
                <a:rPr lang="zh-CN" altLang="en-US" sz="2000" dirty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掌握</a:t>
              </a:r>
              <a:r>
                <a:rPr lang="zh-CN" altLang="en-US" sz="2000" dirty="0">
                  <a:solidFill>
                    <a:srgbClr val="1369B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添加、修改和删除数组元素</a:t>
              </a:r>
              <a:r>
                <a:rPr lang="zh-CN" altLang="en-US" sz="2000" dirty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的方法，能够实现添加、修改和删除数组元素</a:t>
              </a:r>
            </a:p>
          </p:txBody>
        </p:sp>
        <p:sp>
          <p:nvSpPr>
            <p:cNvPr id="82" name="MH_Others_1"/>
            <p:cNvSpPr/>
            <p:nvPr/>
          </p:nvSpPr>
          <p:spPr bwMode="auto">
            <a:xfrm>
              <a:off x="985222" y="1800500"/>
              <a:ext cx="82550" cy="515937"/>
            </a:xfrm>
            <a:custGeom>
              <a:avLst/>
              <a:gdLst>
                <a:gd name="connsiteX0" fmla="*/ 0 w 3276600"/>
                <a:gd name="connsiteY0" fmla="*/ 6311900 h 6311900"/>
                <a:gd name="connsiteX1" fmla="*/ 0 w 3276600"/>
                <a:gd name="connsiteY1" fmla="*/ 0 h 6311900"/>
                <a:gd name="connsiteX2" fmla="*/ 3276600 w 3276600"/>
                <a:gd name="connsiteY2" fmla="*/ 0 h 6311900"/>
                <a:gd name="connsiteX0-1" fmla="*/ 0 w 0"/>
                <a:gd name="connsiteY0-2" fmla="*/ 6311900 h 6311900"/>
                <a:gd name="connsiteX1-3" fmla="*/ 0 w 0"/>
                <a:gd name="connsiteY1-4" fmla="*/ 0 h 631190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</a:cxnLst>
              <a:rect l="l" t="t" r="r" b="b"/>
              <a:pathLst>
                <a:path h="6311900">
                  <a:moveTo>
                    <a:pt x="0" y="6311900"/>
                  </a:moveTo>
                  <a:lnTo>
                    <a:pt x="0" y="0"/>
                  </a:lnTo>
                </a:path>
              </a:pathLst>
            </a:custGeom>
            <a:noFill/>
            <a:ln w="19050">
              <a:solidFill>
                <a:srgbClr val="1369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 sz="2500">
                <a:solidFill>
                  <a:schemeClr val="bg1">
                    <a:lumMod val="50000"/>
                  </a:schemeClr>
                </a:solidFill>
                <a:latin typeface="Source Han Sans K Bold" panose="020B0800000000000000" pitchFamily="34" charset="-128"/>
                <a:ea typeface="Source Han Sans K Bold" panose="020B0800000000000000" pitchFamily="34" charset="-128"/>
                <a:sym typeface="Source Han Sans K Bold" panose="020B0800000000000000" pitchFamily="34" charset="-128"/>
              </a:endParaRPr>
            </a:p>
          </p:txBody>
        </p:sp>
      </p:grpSp>
      <p:grpSp>
        <p:nvGrpSpPr>
          <p:cNvPr id="83" name="组合 82"/>
          <p:cNvGrpSpPr/>
          <p:nvPr/>
        </p:nvGrpSpPr>
        <p:grpSpPr>
          <a:xfrm>
            <a:off x="1483135" y="3103873"/>
            <a:ext cx="9709797" cy="685961"/>
            <a:chOff x="978872" y="2570436"/>
            <a:chExt cx="5437064" cy="514351"/>
          </a:xfrm>
        </p:grpSpPr>
        <p:sp>
          <p:nvSpPr>
            <p:cNvPr id="84" name="Pentagon 5"/>
            <p:cNvSpPr/>
            <p:nvPr/>
          </p:nvSpPr>
          <p:spPr bwMode="auto">
            <a:xfrm>
              <a:off x="978872" y="2570436"/>
              <a:ext cx="5437064" cy="514350"/>
            </a:xfrm>
            <a:prstGeom prst="homePlat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20000"/>
                </a:lnSpc>
                <a:defRPr/>
              </a:pPr>
              <a:r>
                <a:rPr lang="zh-CN" altLang="en-US" sz="2000" dirty="0">
                  <a:solidFill>
                    <a:srgbClr val="1369B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      </a:t>
              </a:r>
              <a:r>
                <a:rPr lang="zh-CN" altLang="en-US" sz="2000" dirty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熟悉</a:t>
              </a:r>
              <a:r>
                <a:rPr lang="zh-CN" altLang="en-US" sz="2000" dirty="0">
                  <a:solidFill>
                    <a:srgbClr val="1369B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二维数组</a:t>
              </a:r>
              <a:r>
                <a:rPr lang="zh-CN" altLang="en-US" sz="2000" dirty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的概念，能够说出什么是二维数组</a:t>
              </a:r>
            </a:p>
          </p:txBody>
        </p:sp>
        <p:sp>
          <p:nvSpPr>
            <p:cNvPr id="85" name="MH_Others_1"/>
            <p:cNvSpPr/>
            <p:nvPr/>
          </p:nvSpPr>
          <p:spPr bwMode="auto">
            <a:xfrm>
              <a:off x="985222" y="2570437"/>
              <a:ext cx="82550" cy="514350"/>
            </a:xfrm>
            <a:custGeom>
              <a:avLst/>
              <a:gdLst>
                <a:gd name="connsiteX0" fmla="*/ 0 w 3276600"/>
                <a:gd name="connsiteY0" fmla="*/ 6311900 h 6311900"/>
                <a:gd name="connsiteX1" fmla="*/ 0 w 3276600"/>
                <a:gd name="connsiteY1" fmla="*/ 0 h 6311900"/>
                <a:gd name="connsiteX2" fmla="*/ 3276600 w 3276600"/>
                <a:gd name="connsiteY2" fmla="*/ 0 h 6311900"/>
                <a:gd name="connsiteX0-1" fmla="*/ 0 w 0"/>
                <a:gd name="connsiteY0-2" fmla="*/ 6311900 h 6311900"/>
                <a:gd name="connsiteX1-3" fmla="*/ 0 w 0"/>
                <a:gd name="connsiteY1-4" fmla="*/ 0 h 631190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</a:cxnLst>
              <a:rect l="l" t="t" r="r" b="b"/>
              <a:pathLst>
                <a:path h="6311900">
                  <a:moveTo>
                    <a:pt x="0" y="6311900"/>
                  </a:moveTo>
                  <a:lnTo>
                    <a:pt x="0" y="0"/>
                  </a:lnTo>
                </a:path>
              </a:pathLst>
            </a:custGeom>
            <a:noFill/>
            <a:ln w="19050">
              <a:solidFill>
                <a:srgbClr val="1369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 sz="2500">
                <a:solidFill>
                  <a:schemeClr val="bg1">
                    <a:lumMod val="50000"/>
                  </a:schemeClr>
                </a:solidFill>
                <a:latin typeface="Source Han Sans K Bold" panose="020B0800000000000000" pitchFamily="34" charset="-128"/>
                <a:ea typeface="Source Han Sans K Bold" panose="020B0800000000000000" pitchFamily="34" charset="-128"/>
                <a:sym typeface="Source Han Sans K Bold" panose="020B0800000000000000" pitchFamily="34" charset="-128"/>
              </a:endParaRPr>
            </a:p>
          </p:txBody>
        </p:sp>
      </p:grpSp>
      <p:grpSp>
        <p:nvGrpSpPr>
          <p:cNvPr id="86" name="组合 85"/>
          <p:cNvGrpSpPr/>
          <p:nvPr/>
        </p:nvGrpSpPr>
        <p:grpSpPr>
          <a:xfrm>
            <a:off x="1477223" y="4071981"/>
            <a:ext cx="9698457" cy="688077"/>
            <a:chOff x="978872" y="3338787"/>
            <a:chExt cx="5437064" cy="515938"/>
          </a:xfrm>
        </p:grpSpPr>
        <p:sp>
          <p:nvSpPr>
            <p:cNvPr id="87" name="Pentagon 6"/>
            <p:cNvSpPr/>
            <p:nvPr/>
          </p:nvSpPr>
          <p:spPr bwMode="auto">
            <a:xfrm>
              <a:off x="978872" y="3338787"/>
              <a:ext cx="5437064" cy="515938"/>
            </a:xfrm>
            <a:prstGeom prst="homePlat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20000"/>
                </a:lnSpc>
                <a:defRPr/>
              </a:pPr>
              <a:r>
                <a:rPr lang="zh-CN" altLang="en-US" sz="2000" dirty="0">
                  <a:solidFill>
                    <a:srgbClr val="1369B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      </a:t>
              </a:r>
              <a:r>
                <a:rPr lang="zh-CN" altLang="en-US" sz="2000" dirty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掌握</a:t>
              </a:r>
              <a:r>
                <a:rPr lang="zh-CN" altLang="en-US" sz="2000" dirty="0">
                  <a:solidFill>
                    <a:srgbClr val="1369B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创建与遍历二维数组</a:t>
              </a:r>
              <a:r>
                <a:rPr lang="zh-CN" altLang="en-US" sz="2000" dirty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的方法，能够实现二维数组的创建和遍历</a:t>
              </a:r>
            </a:p>
          </p:txBody>
        </p:sp>
        <p:sp>
          <p:nvSpPr>
            <p:cNvPr id="88" name="MH_Others_1"/>
            <p:cNvSpPr/>
            <p:nvPr/>
          </p:nvSpPr>
          <p:spPr bwMode="auto">
            <a:xfrm>
              <a:off x="985222" y="3338787"/>
              <a:ext cx="82550" cy="515938"/>
            </a:xfrm>
            <a:custGeom>
              <a:avLst/>
              <a:gdLst>
                <a:gd name="connsiteX0" fmla="*/ 0 w 3276600"/>
                <a:gd name="connsiteY0" fmla="*/ 6311900 h 6311900"/>
                <a:gd name="connsiteX1" fmla="*/ 0 w 3276600"/>
                <a:gd name="connsiteY1" fmla="*/ 0 h 6311900"/>
                <a:gd name="connsiteX2" fmla="*/ 3276600 w 3276600"/>
                <a:gd name="connsiteY2" fmla="*/ 0 h 6311900"/>
                <a:gd name="connsiteX0-1" fmla="*/ 0 w 0"/>
                <a:gd name="connsiteY0-2" fmla="*/ 6311900 h 6311900"/>
                <a:gd name="connsiteX1-3" fmla="*/ 0 w 0"/>
                <a:gd name="connsiteY1-4" fmla="*/ 0 h 631190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</a:cxnLst>
              <a:rect l="l" t="t" r="r" b="b"/>
              <a:pathLst>
                <a:path h="6311900">
                  <a:moveTo>
                    <a:pt x="0" y="6311900"/>
                  </a:moveTo>
                  <a:lnTo>
                    <a:pt x="0" y="0"/>
                  </a:lnTo>
                </a:path>
              </a:pathLst>
            </a:custGeom>
            <a:noFill/>
            <a:ln w="19050">
              <a:solidFill>
                <a:srgbClr val="1369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 sz="2500">
                <a:solidFill>
                  <a:schemeClr val="bg1">
                    <a:lumMod val="50000"/>
                  </a:schemeClr>
                </a:solidFill>
                <a:latin typeface="Source Han Sans K Bold" panose="020B0800000000000000" pitchFamily="34" charset="-128"/>
                <a:ea typeface="Source Han Sans K Bold" panose="020B0800000000000000" pitchFamily="34" charset="-128"/>
                <a:sym typeface="Source Han Sans K Bold" panose="020B0800000000000000" pitchFamily="34" charset="-128"/>
              </a:endParaRPr>
            </a:p>
          </p:txBody>
        </p:sp>
      </p:grpSp>
      <p:grpSp>
        <p:nvGrpSpPr>
          <p:cNvPr id="12" name="组合 11">
            <a:extLst>
              <a:ext uri="{FF2B5EF4-FFF2-40B4-BE49-F238E27FC236}">
                <a16:creationId xmlns:a16="http://schemas.microsoft.com/office/drawing/2014/main" id="{C55B7ECE-9BF9-4306-B06D-44E3051C7EF5}"/>
              </a:ext>
            </a:extLst>
          </p:cNvPr>
          <p:cNvGrpSpPr/>
          <p:nvPr/>
        </p:nvGrpSpPr>
        <p:grpSpPr>
          <a:xfrm>
            <a:off x="1480067" y="5042205"/>
            <a:ext cx="9698457" cy="688077"/>
            <a:chOff x="978872" y="3338787"/>
            <a:chExt cx="5437064" cy="515938"/>
          </a:xfrm>
        </p:grpSpPr>
        <p:sp>
          <p:nvSpPr>
            <p:cNvPr id="13" name="Pentagon 6">
              <a:extLst>
                <a:ext uri="{FF2B5EF4-FFF2-40B4-BE49-F238E27FC236}">
                  <a16:creationId xmlns:a16="http://schemas.microsoft.com/office/drawing/2014/main" id="{ADA22A8C-8DFB-42FF-8563-7E9702ECEAE7}"/>
                </a:ext>
              </a:extLst>
            </p:cNvPr>
            <p:cNvSpPr/>
            <p:nvPr/>
          </p:nvSpPr>
          <p:spPr bwMode="auto">
            <a:xfrm>
              <a:off x="978872" y="3338787"/>
              <a:ext cx="5437064" cy="515938"/>
            </a:xfrm>
            <a:prstGeom prst="homePlat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20000"/>
                </a:lnSpc>
                <a:defRPr/>
              </a:pPr>
              <a:r>
                <a:rPr lang="zh-CN" altLang="en-US" sz="2000" dirty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      掌握</a:t>
              </a:r>
              <a:r>
                <a:rPr lang="zh-CN" altLang="en-US" sz="2000" dirty="0" smtClean="0">
                  <a:solidFill>
                    <a:srgbClr val="1369B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数组的排序</a:t>
              </a:r>
              <a:r>
                <a:rPr lang="zh-CN" altLang="en-US" sz="2000" dirty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，能够实现数组的</a:t>
              </a:r>
              <a:r>
                <a:rPr lang="zh-CN" altLang="en-US" sz="2000" dirty="0">
                  <a:solidFill>
                    <a:srgbClr val="1369B3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冒泡排序</a:t>
              </a:r>
              <a:r>
                <a:rPr lang="zh-CN" altLang="en-US" sz="2000" dirty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和</a:t>
              </a:r>
              <a:r>
                <a:rPr lang="zh-CN" altLang="en-US" sz="2000" dirty="0">
                  <a:solidFill>
                    <a:srgbClr val="1369B3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字魂58号-创中黑" panose="00000500000000000000" pitchFamily="2" charset="-122"/>
                </a:rPr>
                <a:t>插入排序</a:t>
              </a:r>
            </a:p>
          </p:txBody>
        </p:sp>
        <p:sp>
          <p:nvSpPr>
            <p:cNvPr id="14" name="MH_Others_1">
              <a:extLst>
                <a:ext uri="{FF2B5EF4-FFF2-40B4-BE49-F238E27FC236}">
                  <a16:creationId xmlns:a16="http://schemas.microsoft.com/office/drawing/2014/main" id="{75984091-CA7D-486E-9BDD-4ADCCDD4BD5C}"/>
                </a:ext>
              </a:extLst>
            </p:cNvPr>
            <p:cNvSpPr/>
            <p:nvPr/>
          </p:nvSpPr>
          <p:spPr bwMode="auto">
            <a:xfrm>
              <a:off x="985222" y="3338787"/>
              <a:ext cx="82550" cy="515938"/>
            </a:xfrm>
            <a:custGeom>
              <a:avLst/>
              <a:gdLst>
                <a:gd name="connsiteX0" fmla="*/ 0 w 3276600"/>
                <a:gd name="connsiteY0" fmla="*/ 6311900 h 6311900"/>
                <a:gd name="connsiteX1" fmla="*/ 0 w 3276600"/>
                <a:gd name="connsiteY1" fmla="*/ 0 h 6311900"/>
                <a:gd name="connsiteX2" fmla="*/ 3276600 w 3276600"/>
                <a:gd name="connsiteY2" fmla="*/ 0 h 6311900"/>
                <a:gd name="connsiteX0-1" fmla="*/ 0 w 0"/>
                <a:gd name="connsiteY0-2" fmla="*/ 6311900 h 6311900"/>
                <a:gd name="connsiteX1-3" fmla="*/ 0 w 0"/>
                <a:gd name="connsiteY1-4" fmla="*/ 0 h 631190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</a:cxnLst>
              <a:rect l="l" t="t" r="r" b="b"/>
              <a:pathLst>
                <a:path h="6311900">
                  <a:moveTo>
                    <a:pt x="0" y="6311900"/>
                  </a:moveTo>
                  <a:lnTo>
                    <a:pt x="0" y="0"/>
                  </a:lnTo>
                </a:path>
              </a:pathLst>
            </a:custGeom>
            <a:noFill/>
            <a:ln w="19050">
              <a:solidFill>
                <a:srgbClr val="1369B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 sz="2500">
                <a:solidFill>
                  <a:schemeClr val="bg1">
                    <a:lumMod val="50000"/>
                  </a:schemeClr>
                </a:solidFill>
                <a:latin typeface="Source Han Sans K Bold" panose="020B0800000000000000" pitchFamily="34" charset="-128"/>
                <a:ea typeface="Source Han Sans K Bold" panose="020B0800000000000000" pitchFamily="34" charset="-128"/>
                <a:sym typeface="Source Han Sans K Bold" panose="020B0800000000000000" pitchFamily="34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56768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>
            <a:extLst>
              <a:ext uri="{FF2B5EF4-FFF2-40B4-BE49-F238E27FC236}">
                <a16:creationId xmlns:a16="http://schemas.microsoft.com/office/drawing/2014/main" id="{1574172E-A3D8-43AB-9E82-549DB9FB48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4880" y="2215515"/>
            <a:ext cx="2797810" cy="3898265"/>
          </a:xfrm>
          <a:prstGeom prst="rect">
            <a:avLst/>
          </a:prstGeom>
        </p:spPr>
      </p:pic>
      <p:sp>
        <p:nvSpPr>
          <p:cNvPr id="7" name="椭圆形标注 12">
            <a:extLst>
              <a:ext uri="{FF2B5EF4-FFF2-40B4-BE49-F238E27FC236}">
                <a16:creationId xmlns:a16="http://schemas.microsoft.com/office/drawing/2014/main" id="{7B390C9A-D5FF-47D1-B4B4-0199AF6B48D8}"/>
              </a:ext>
            </a:extLst>
          </p:cNvPr>
          <p:cNvSpPr/>
          <p:nvPr/>
        </p:nvSpPr>
        <p:spPr>
          <a:xfrm>
            <a:off x="2968625" y="1560195"/>
            <a:ext cx="2071370" cy="1493520"/>
          </a:xfrm>
          <a:prstGeom prst="wedgeEllipseCallou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/>
              <a:t> </a:t>
            </a:r>
          </a:p>
        </p:txBody>
      </p:sp>
      <p:sp>
        <p:nvSpPr>
          <p:cNvPr id="9" name="TextBox 35">
            <a:extLst>
              <a:ext uri="{FF2B5EF4-FFF2-40B4-BE49-F238E27FC236}">
                <a16:creationId xmlns:a16="http://schemas.microsoft.com/office/drawing/2014/main" id="{D9A8924D-E4E3-41DB-9F07-89CCE28E2F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7390" y="1638300"/>
            <a:ext cx="1606550" cy="1228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8" rIns="121917" bIns="60958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先定一个</a:t>
            </a:r>
            <a:r>
              <a:rPr lang="zh-CN" altLang="en-US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小目标！</a:t>
            </a:r>
          </a:p>
        </p:txBody>
      </p:sp>
      <p:sp>
        <p:nvSpPr>
          <p:cNvPr id="12" name="TextBox 35">
            <a:extLst>
              <a:ext uri="{FF2B5EF4-FFF2-40B4-BE49-F238E27FC236}">
                <a16:creationId xmlns:a16="http://schemas.microsoft.com/office/drawing/2014/main" id="{88A2767E-6F2C-4E24-978D-C8C7F57105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5965" y="3576722"/>
            <a:ext cx="4983480" cy="1231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8" rIns="121917" bIns="60958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掌握</a:t>
            </a:r>
            <a:r>
              <a:rPr lang="zh-CN" altLang="en-US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数组的遍历</a:t>
            </a:r>
            <a:r>
              <a:rPr lang="zh-CN" altLang="en-US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，</a:t>
            </a:r>
            <a:r>
              <a:rPr lang="zh-CN" altLang="en-US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能够利用</a:t>
            </a:r>
            <a:r>
              <a:rPr lang="en-US" altLang="zh-CN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for</a:t>
            </a:r>
            <a:r>
              <a:rPr lang="zh-CN" altLang="en-US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语句</a:t>
            </a:r>
            <a:r>
              <a:rPr lang="zh-CN" altLang="en-US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实现</a:t>
            </a:r>
            <a:r>
              <a:rPr lang="zh-CN" altLang="en-US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数组的遍历</a:t>
            </a:r>
            <a:endParaRPr lang="zh-CN" altLang="en-US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4" name="组合 13">
            <a:extLst>
              <a:ext uri="{FF2B5EF4-FFF2-40B4-BE49-F238E27FC236}">
                <a16:creationId xmlns:a16="http://schemas.microsoft.com/office/drawing/2014/main" id="{3617D419-9079-4D1F-99BA-23638A3FE48F}"/>
              </a:ext>
            </a:extLst>
          </p:cNvPr>
          <p:cNvGrpSpPr/>
          <p:nvPr/>
        </p:nvGrpSpPr>
        <p:grpSpPr>
          <a:xfrm>
            <a:off x="5379720" y="3816752"/>
            <a:ext cx="405130" cy="405130"/>
            <a:chOff x="8881" y="4685"/>
            <a:chExt cx="638" cy="638"/>
          </a:xfrm>
        </p:grpSpPr>
        <p:sp>
          <p:nvSpPr>
            <p:cNvPr id="15" name="椭圆 14">
              <a:extLst>
                <a:ext uri="{FF2B5EF4-FFF2-40B4-BE49-F238E27FC236}">
                  <a16:creationId xmlns:a16="http://schemas.microsoft.com/office/drawing/2014/main" id="{7644041C-FD8B-4B62-94FA-4226E308886B}"/>
                </a:ext>
              </a:extLst>
            </p:cNvPr>
            <p:cNvSpPr/>
            <p:nvPr/>
          </p:nvSpPr>
          <p:spPr>
            <a:xfrm>
              <a:off x="8881" y="4685"/>
              <a:ext cx="638" cy="638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椭圆 15">
              <a:extLst>
                <a:ext uri="{FF2B5EF4-FFF2-40B4-BE49-F238E27FC236}">
                  <a16:creationId xmlns:a16="http://schemas.microsoft.com/office/drawing/2014/main" id="{BDC457E5-245E-48A8-8165-3C32BA3775C2}"/>
                </a:ext>
              </a:extLst>
            </p:cNvPr>
            <p:cNvSpPr/>
            <p:nvPr/>
          </p:nvSpPr>
          <p:spPr>
            <a:xfrm>
              <a:off x="8946" y="4750"/>
              <a:ext cx="508" cy="508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1" name="Title 1">
            <a:extLst>
              <a:ext uri="{FF2B5EF4-FFF2-40B4-BE49-F238E27FC236}">
                <a16:creationId xmlns:a16="http://schemas.microsoft.com/office/drawing/2014/main" id="{1C03E3E9-C45E-49A8-87E4-C761089DE271}"/>
              </a:ext>
            </a:extLst>
          </p:cNvPr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3.3.3  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遍历数组</a:t>
            </a:r>
          </a:p>
        </p:txBody>
      </p:sp>
    </p:spTree>
    <p:extLst>
      <p:ext uri="{BB962C8B-B14F-4D97-AF65-F5344CB8AC3E}">
        <p14:creationId xmlns:p14="http://schemas.microsoft.com/office/powerpoint/2010/main" val="3086622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>
            <a:extLst>
              <a:ext uri="{FF2B5EF4-FFF2-40B4-BE49-F238E27FC236}">
                <a16:creationId xmlns:a16="http://schemas.microsoft.com/office/drawing/2014/main" id="{D3398353-0AB4-4C3F-867D-97527C6A6F94}"/>
              </a:ext>
            </a:extLst>
          </p:cNvPr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3.3.3  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遍历数组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0308B1FF-2DFB-4F48-B39A-68A15A003985}"/>
              </a:ext>
            </a:extLst>
          </p:cNvPr>
          <p:cNvSpPr txBox="1"/>
          <p:nvPr/>
        </p:nvSpPr>
        <p:spPr>
          <a:xfrm>
            <a:off x="1054645" y="1125538"/>
            <a:ext cx="10297145" cy="49628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遍历</a:t>
            </a:r>
            <a:r>
              <a:rPr lang="zh-CN" altLang="en-US" sz="2000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数组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是指将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数组中的元素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全部访问一遍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。</a:t>
            </a:r>
            <a:endParaRPr lang="en-US" altLang="zh-CN" sz="20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endParaRPr lang="en-US" altLang="zh-CN" sz="6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使用</a:t>
            </a:r>
            <a:r>
              <a:rPr lang="en-US" altLang="zh-CN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for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循环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可以实现数组的遍历，示例代码如下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。</a:t>
            </a:r>
            <a:endParaRPr lang="en-US" altLang="zh-CN" sz="20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endParaRPr lang="en-US" altLang="zh-CN" sz="20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endParaRPr lang="en-US" altLang="zh-CN" sz="20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endParaRPr lang="en-US" altLang="zh-CN" sz="20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上述代码中，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变量</a:t>
            </a:r>
            <a:r>
              <a:rPr lang="en-US" altLang="zh-CN" sz="2000" dirty="0" err="1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arr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表示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待遍历的数组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</a:t>
            </a:r>
            <a:r>
              <a:rPr lang="en-US" altLang="zh-CN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for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语句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用于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遍历数组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变量</a:t>
            </a:r>
            <a:r>
              <a:rPr lang="en-US" altLang="zh-CN" sz="2000" dirty="0" err="1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i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表示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数组索引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通过</a:t>
            </a:r>
            <a:r>
              <a:rPr lang="en-US" altLang="zh-CN" sz="2000" dirty="0" err="1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arr</a:t>
            </a:r>
            <a:r>
              <a:rPr lang="en-US" altLang="zh-CN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[</a:t>
            </a:r>
            <a:r>
              <a:rPr lang="en-US" altLang="zh-CN" sz="2000" dirty="0" err="1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i</a:t>
            </a:r>
            <a:r>
              <a:rPr lang="en-US" altLang="zh-CN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]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访问数组中的每一个元素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D58AE0D4-5A97-4B48-8EC0-484769D0AA6A}"/>
              </a:ext>
            </a:extLst>
          </p:cNvPr>
          <p:cNvSpPr txBox="1"/>
          <p:nvPr/>
        </p:nvSpPr>
        <p:spPr>
          <a:xfrm>
            <a:off x="3214886" y="2637706"/>
            <a:ext cx="5412748" cy="1938992"/>
          </a:xfrm>
          <a:prstGeom prst="rect">
            <a:avLst/>
          </a:prstGeom>
          <a:solidFill>
            <a:srgbClr val="F2F2F2"/>
          </a:solidFill>
        </p:spPr>
        <p:txBody>
          <a:bodyPr wrap="square" rtlCol="0">
            <a:spAutoFit/>
          </a:bodyPr>
          <a:lstStyle/>
          <a:p>
            <a:pPr lvl="1">
              <a:lnSpc>
                <a:spcPct val="150000"/>
              </a:lnSpc>
            </a:pPr>
            <a:r>
              <a:rPr lang="nn-NO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var arr </a:t>
            </a:r>
            <a:r>
              <a:rPr lang="nn-NO" altLang="zh-CN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= </a:t>
            </a:r>
            <a:r>
              <a:rPr lang="en-US" altLang="zh-CN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[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80, 99, 60, 57];</a:t>
            </a:r>
            <a:endParaRPr lang="nn-NO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 lvl="1">
              <a:lnSpc>
                <a:spcPct val="150000"/>
              </a:lnSpc>
            </a:pPr>
            <a:r>
              <a:rPr lang="nn-NO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for (var i = 0; i &lt; arr.length; i++) {</a:t>
            </a:r>
          </a:p>
          <a:p>
            <a:pPr lvl="1">
              <a:lnSpc>
                <a:spcPct val="150000"/>
              </a:lnSpc>
            </a:pP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  console.log(</a:t>
            </a:r>
            <a:r>
              <a:rPr lang="en-US" altLang="zh-CN" sz="2000" dirty="0" err="1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arr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[</a:t>
            </a:r>
            <a:r>
              <a:rPr lang="en-US" altLang="zh-CN" sz="2000" dirty="0" err="1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i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]);</a:t>
            </a:r>
            <a:endParaRPr lang="nn-NO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 lvl="1">
              <a:lnSpc>
                <a:spcPct val="150000"/>
              </a:lnSpc>
            </a:pPr>
            <a:r>
              <a:rPr lang="nn-NO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98698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>
            <a:extLst>
              <a:ext uri="{FF2B5EF4-FFF2-40B4-BE49-F238E27FC236}">
                <a16:creationId xmlns:a16="http://schemas.microsoft.com/office/drawing/2014/main" id="{1574172E-A3D8-43AB-9E82-549DB9FB48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4880" y="2215515"/>
            <a:ext cx="2797810" cy="3898265"/>
          </a:xfrm>
          <a:prstGeom prst="rect">
            <a:avLst/>
          </a:prstGeom>
        </p:spPr>
      </p:pic>
      <p:sp>
        <p:nvSpPr>
          <p:cNvPr id="7" name="椭圆形标注 12">
            <a:extLst>
              <a:ext uri="{FF2B5EF4-FFF2-40B4-BE49-F238E27FC236}">
                <a16:creationId xmlns:a16="http://schemas.microsoft.com/office/drawing/2014/main" id="{7B390C9A-D5FF-47D1-B4B4-0199AF6B48D8}"/>
              </a:ext>
            </a:extLst>
          </p:cNvPr>
          <p:cNvSpPr/>
          <p:nvPr/>
        </p:nvSpPr>
        <p:spPr>
          <a:xfrm>
            <a:off x="2968625" y="1560195"/>
            <a:ext cx="2071370" cy="1493520"/>
          </a:xfrm>
          <a:prstGeom prst="wedgeEllipseCallou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/>
              <a:t> </a:t>
            </a:r>
          </a:p>
        </p:txBody>
      </p:sp>
      <p:sp>
        <p:nvSpPr>
          <p:cNvPr id="9" name="TextBox 35">
            <a:extLst>
              <a:ext uri="{FF2B5EF4-FFF2-40B4-BE49-F238E27FC236}">
                <a16:creationId xmlns:a16="http://schemas.microsoft.com/office/drawing/2014/main" id="{D9A8924D-E4E3-41DB-9F07-89CCE28E2F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7390" y="1638300"/>
            <a:ext cx="1606550" cy="1228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8" rIns="121917" bIns="60958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先定一个</a:t>
            </a:r>
            <a:r>
              <a:rPr lang="zh-CN" altLang="en-US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小目标！</a:t>
            </a:r>
          </a:p>
        </p:txBody>
      </p:sp>
      <p:sp>
        <p:nvSpPr>
          <p:cNvPr id="12" name="TextBox 35">
            <a:extLst>
              <a:ext uri="{FF2B5EF4-FFF2-40B4-BE49-F238E27FC236}">
                <a16:creationId xmlns:a16="http://schemas.microsoft.com/office/drawing/2014/main" id="{88A2767E-6F2C-4E24-978D-C8C7F57105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5965" y="3576722"/>
            <a:ext cx="4983480" cy="1165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8" rIns="121917" bIns="60958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掌握</a:t>
            </a:r>
            <a:r>
              <a:rPr lang="zh-CN" altLang="en-US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数组</a:t>
            </a:r>
            <a:r>
              <a:rPr lang="zh-CN" altLang="en-US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元素的添加</a:t>
            </a:r>
            <a:r>
              <a:rPr lang="zh-CN" altLang="en-US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，</a:t>
            </a:r>
            <a:r>
              <a:rPr lang="zh-CN" altLang="en-US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能够实现为数组添加元素</a:t>
            </a:r>
            <a:endParaRPr lang="zh-CN" altLang="en-US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4" name="组合 13">
            <a:extLst>
              <a:ext uri="{FF2B5EF4-FFF2-40B4-BE49-F238E27FC236}">
                <a16:creationId xmlns:a16="http://schemas.microsoft.com/office/drawing/2014/main" id="{3617D419-9079-4D1F-99BA-23638A3FE48F}"/>
              </a:ext>
            </a:extLst>
          </p:cNvPr>
          <p:cNvGrpSpPr/>
          <p:nvPr/>
        </p:nvGrpSpPr>
        <p:grpSpPr>
          <a:xfrm>
            <a:off x="5379720" y="3816752"/>
            <a:ext cx="405130" cy="405130"/>
            <a:chOff x="8881" y="4685"/>
            <a:chExt cx="638" cy="638"/>
          </a:xfrm>
        </p:grpSpPr>
        <p:sp>
          <p:nvSpPr>
            <p:cNvPr id="15" name="椭圆 14">
              <a:extLst>
                <a:ext uri="{FF2B5EF4-FFF2-40B4-BE49-F238E27FC236}">
                  <a16:creationId xmlns:a16="http://schemas.microsoft.com/office/drawing/2014/main" id="{7644041C-FD8B-4B62-94FA-4226E308886B}"/>
                </a:ext>
              </a:extLst>
            </p:cNvPr>
            <p:cNvSpPr/>
            <p:nvPr/>
          </p:nvSpPr>
          <p:spPr>
            <a:xfrm>
              <a:off x="8881" y="4685"/>
              <a:ext cx="638" cy="638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椭圆 15">
              <a:extLst>
                <a:ext uri="{FF2B5EF4-FFF2-40B4-BE49-F238E27FC236}">
                  <a16:creationId xmlns:a16="http://schemas.microsoft.com/office/drawing/2014/main" id="{BDC457E5-245E-48A8-8165-3C32BA3775C2}"/>
                </a:ext>
              </a:extLst>
            </p:cNvPr>
            <p:cNvSpPr/>
            <p:nvPr/>
          </p:nvSpPr>
          <p:spPr>
            <a:xfrm>
              <a:off x="8946" y="4750"/>
              <a:ext cx="508" cy="508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1" name="Title 1">
            <a:extLst>
              <a:ext uri="{FF2B5EF4-FFF2-40B4-BE49-F238E27FC236}">
                <a16:creationId xmlns:a16="http://schemas.microsoft.com/office/drawing/2014/main" id="{1C03E3E9-C45E-49A8-87E4-C761089DE271}"/>
              </a:ext>
            </a:extLst>
          </p:cNvPr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3.3.4  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添加数组元素</a:t>
            </a:r>
          </a:p>
        </p:txBody>
      </p:sp>
    </p:spTree>
    <p:extLst>
      <p:ext uri="{BB962C8B-B14F-4D97-AF65-F5344CB8AC3E}">
        <p14:creationId xmlns:p14="http://schemas.microsoft.com/office/powerpoint/2010/main" val="2224982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B647524F-7E40-4DB3-A459-2D3232648E6A}"/>
              </a:ext>
            </a:extLst>
          </p:cNvPr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3.3.4  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添加数组元素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393BFF7B-AEBF-4E53-9403-E259188D00E6}"/>
              </a:ext>
            </a:extLst>
          </p:cNvPr>
          <p:cNvSpPr txBox="1"/>
          <p:nvPr/>
        </p:nvSpPr>
        <p:spPr>
          <a:xfrm>
            <a:off x="1054645" y="1273986"/>
            <a:ext cx="10297145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添加数组元素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，需要使用“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数组名</a:t>
            </a:r>
            <a:r>
              <a:rPr lang="en-US" altLang="zh-CN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[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索引</a:t>
            </a:r>
            <a:r>
              <a:rPr lang="en-US" altLang="zh-CN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] = 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值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”的方式添加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，示例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代码如下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。</a:t>
            </a:r>
            <a:endParaRPr lang="en-US" altLang="zh-CN" sz="20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endParaRPr lang="en-US" altLang="zh-CN" sz="20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endParaRPr lang="en-US" altLang="zh-CN" sz="20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endParaRPr lang="en-US" altLang="zh-CN" sz="20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上述示例代码中，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在</a:t>
            </a:r>
            <a:r>
              <a:rPr lang="en-US" altLang="zh-CN" sz="2000" dirty="0" err="1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oldClass</a:t>
            </a:r>
            <a:r>
              <a:rPr lang="zh-CN" altLang="en-US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数组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中新添加了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两名同学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的信息，分别为“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小亮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”和“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小东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”，两名同学的索引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分别为</a:t>
            </a:r>
            <a:r>
              <a:rPr lang="en-US" altLang="zh-CN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2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和</a:t>
            </a:r>
            <a:r>
              <a:rPr lang="en-US" altLang="zh-CN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3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682A40E9-6A05-40FE-BE23-B4361275042E}"/>
              </a:ext>
            </a:extLst>
          </p:cNvPr>
          <p:cNvSpPr txBox="1"/>
          <p:nvPr/>
        </p:nvSpPr>
        <p:spPr>
          <a:xfrm>
            <a:off x="1414686" y="2193248"/>
            <a:ext cx="9721080" cy="1884618"/>
          </a:xfrm>
          <a:prstGeom prst="rect">
            <a:avLst/>
          </a:prstGeom>
          <a:solidFill>
            <a:srgbClr val="F2F2F2"/>
          </a:solidFill>
        </p:spPr>
        <p:txBody>
          <a:bodyPr wrap="square" rtlCol="0">
            <a:spAutoFit/>
          </a:bodyPr>
          <a:lstStyle/>
          <a:p>
            <a:pPr lvl="1">
              <a:lnSpc>
                <a:spcPct val="150000"/>
              </a:lnSpc>
            </a:pPr>
            <a:r>
              <a:rPr lang="nn-NO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var oldClass = ['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小明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', '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小强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'];</a:t>
            </a:r>
          </a:p>
          <a:p>
            <a:pPr lvl="1">
              <a:lnSpc>
                <a:spcPct val="150000"/>
              </a:lnSpc>
            </a:pPr>
            <a:r>
              <a:rPr lang="nn-NO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oldClass[2] = '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小亮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';</a:t>
            </a:r>
          </a:p>
          <a:p>
            <a:pPr lvl="1">
              <a:lnSpc>
                <a:spcPct val="150000"/>
              </a:lnSpc>
            </a:pPr>
            <a:r>
              <a:rPr lang="nn-NO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oldClass[3] = '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小东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';</a:t>
            </a:r>
          </a:p>
          <a:p>
            <a:pPr lvl="1">
              <a:lnSpc>
                <a:spcPct val="150000"/>
              </a:lnSpc>
            </a:pPr>
            <a:r>
              <a:rPr lang="nn-NO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console.log(oldClass); 	// 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输出结果：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(4) ["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小明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", "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小强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", "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小亮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", "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小东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"]</a:t>
            </a:r>
          </a:p>
        </p:txBody>
      </p:sp>
    </p:spTree>
    <p:extLst>
      <p:ext uri="{BB962C8B-B14F-4D97-AF65-F5344CB8AC3E}">
        <p14:creationId xmlns:p14="http://schemas.microsoft.com/office/powerpoint/2010/main" val="2373135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B647524F-7E40-4DB3-A459-2D3232648E6A}"/>
              </a:ext>
            </a:extLst>
          </p:cNvPr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3.3.4  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添加数组元素</a:t>
            </a:r>
          </a:p>
        </p:txBody>
      </p:sp>
      <p:sp>
        <p:nvSpPr>
          <p:cNvPr id="8" name="矩形: 对角圆角 7">
            <a:extLst>
              <a:ext uri="{FF2B5EF4-FFF2-40B4-BE49-F238E27FC236}">
                <a16:creationId xmlns:a16="http://schemas.microsoft.com/office/drawing/2014/main" id="{6C470BF1-9E8A-49C9-9CB9-1724137B2DDA}"/>
              </a:ext>
            </a:extLst>
          </p:cNvPr>
          <p:cNvSpPr/>
          <p:nvPr/>
        </p:nvSpPr>
        <p:spPr>
          <a:xfrm>
            <a:off x="1702718" y="1701601"/>
            <a:ext cx="8280920" cy="3528393"/>
          </a:xfrm>
          <a:prstGeom prst="round2Diag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76398433-1538-4BE0-BA97-051DFE8BC562}"/>
              </a:ext>
            </a:extLst>
          </p:cNvPr>
          <p:cNvSpPr/>
          <p:nvPr/>
        </p:nvSpPr>
        <p:spPr>
          <a:xfrm>
            <a:off x="3862958" y="1413570"/>
            <a:ext cx="4110395" cy="632608"/>
          </a:xfrm>
          <a:prstGeom prst="rect">
            <a:avLst/>
          </a:prstGeom>
          <a:solidFill>
            <a:srgbClr val="1369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添加数组元素的注意事项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DDB15A37-94E5-4D2C-85DE-721BE35264CC}"/>
              </a:ext>
            </a:extLst>
          </p:cNvPr>
          <p:cNvSpPr txBox="1"/>
          <p:nvPr/>
        </p:nvSpPr>
        <p:spPr>
          <a:xfrm>
            <a:off x="2400434" y="2565698"/>
            <a:ext cx="6863124" cy="1884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添加数组元素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时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允许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索引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不按照数字顺序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连续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添加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，其中未设置具体值的元素，会以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空存储位置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的形式存在。即使添加元素的索引的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顺序不同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，在输出数组时，仍然会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按照数组索引从小到大的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顺序显示。</a:t>
            </a:r>
          </a:p>
        </p:txBody>
      </p:sp>
    </p:spTree>
    <p:extLst>
      <p:ext uri="{BB962C8B-B14F-4D97-AF65-F5344CB8AC3E}">
        <p14:creationId xmlns:p14="http://schemas.microsoft.com/office/powerpoint/2010/main" val="3924473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B647524F-7E40-4DB3-A459-2D3232648E6A}"/>
              </a:ext>
            </a:extLst>
          </p:cNvPr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3.3.4  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添加数组元素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393BFF7B-AEBF-4E53-9403-E259188D00E6}"/>
              </a:ext>
            </a:extLst>
          </p:cNvPr>
          <p:cNvSpPr txBox="1"/>
          <p:nvPr/>
        </p:nvSpPr>
        <p:spPr>
          <a:xfrm>
            <a:off x="1054645" y="1053530"/>
            <a:ext cx="10297145" cy="51706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下面演示</a:t>
            </a:r>
            <a:r>
              <a:rPr lang="zh-CN" altLang="en-US" sz="2000" dirty="0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不按照数字顺序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添加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数组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元素的情况。</a:t>
            </a:r>
            <a:endParaRPr lang="en-US" altLang="zh-CN" sz="20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endParaRPr lang="en-US" altLang="zh-CN" sz="20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endParaRPr lang="en-US" altLang="zh-CN" sz="20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endParaRPr lang="en-US" altLang="zh-CN" sz="20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第</a:t>
            </a:r>
            <a:r>
              <a:rPr lang="en-US" altLang="zh-CN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1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行代码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用于创建空数组</a:t>
            </a:r>
            <a:r>
              <a:rPr lang="en-US" altLang="zh-CN" sz="2000" dirty="0" err="1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newClass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。</a:t>
            </a:r>
            <a:endParaRPr lang="en-US" altLang="zh-CN" sz="20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第</a:t>
            </a:r>
            <a:r>
              <a:rPr lang="en-US" altLang="zh-CN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2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行代码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用于为数组</a:t>
            </a:r>
            <a:r>
              <a:rPr lang="en-US" altLang="zh-CN" sz="2000" dirty="0" err="1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newClass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添加数组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元素，其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索引为</a:t>
            </a:r>
            <a:r>
              <a:rPr lang="en-US" altLang="zh-CN" sz="2000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0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，值为</a:t>
            </a:r>
            <a:r>
              <a:rPr lang="en-US" altLang="zh-CN" sz="2000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Ani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。</a:t>
            </a:r>
            <a:r>
              <a:rPr lang="en-US" altLang="zh-CN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第</a:t>
            </a:r>
            <a:r>
              <a:rPr lang="en-US" altLang="zh-CN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3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行代码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用于为数组</a:t>
            </a:r>
            <a:r>
              <a:rPr lang="en-US" altLang="zh-CN" sz="2000" dirty="0" err="1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newClass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添加数组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元素，其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索引为</a:t>
            </a:r>
            <a:r>
              <a:rPr lang="en-US" altLang="zh-CN" sz="2000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4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，值为</a:t>
            </a:r>
            <a:r>
              <a:rPr lang="en-US" altLang="zh-CN" sz="2000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Calen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。</a:t>
            </a:r>
            <a:endParaRPr lang="en-US" altLang="zh-CN" sz="20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第</a:t>
            </a:r>
            <a:r>
              <a:rPr lang="en-US" altLang="zh-CN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4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行代码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用于为数组</a:t>
            </a:r>
            <a:r>
              <a:rPr lang="en-US" altLang="zh-CN" sz="2000" dirty="0" err="1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newClass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添加数组元素，其索引为</a:t>
            </a:r>
            <a:r>
              <a:rPr lang="en-US" altLang="zh-CN" sz="2000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3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，值为</a:t>
            </a:r>
            <a:r>
              <a:rPr lang="en-US" altLang="zh-CN" sz="2000" dirty="0" err="1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Mastin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682A40E9-6A05-40FE-BE23-B4361275042E}"/>
              </a:ext>
            </a:extLst>
          </p:cNvPr>
          <p:cNvSpPr txBox="1"/>
          <p:nvPr/>
        </p:nvSpPr>
        <p:spPr>
          <a:xfrm>
            <a:off x="1414686" y="1823552"/>
            <a:ext cx="9721080" cy="2262158"/>
          </a:xfrm>
          <a:prstGeom prst="rect">
            <a:avLst/>
          </a:prstGeom>
          <a:solidFill>
            <a:srgbClr val="F2F2F2"/>
          </a:solidFill>
        </p:spPr>
        <p:txBody>
          <a:bodyPr wrap="square" rtlCol="0">
            <a:spAutoFit/>
          </a:bodyPr>
          <a:lstStyle/>
          <a:p>
            <a:pPr lvl="1">
              <a:lnSpc>
                <a:spcPct val="150000"/>
              </a:lnSpc>
            </a:pPr>
            <a:r>
              <a:rPr lang="nn-NO" altLang="zh-CN" sz="18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var </a:t>
            </a:r>
            <a:r>
              <a:rPr lang="nn-NO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newClass = </a:t>
            </a:r>
            <a:r>
              <a:rPr lang="nn-NO" altLang="zh-CN" sz="18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[];</a:t>
            </a:r>
          </a:p>
          <a:p>
            <a:pPr lvl="1">
              <a:lnSpc>
                <a:spcPct val="150000"/>
              </a:lnSpc>
            </a:pPr>
            <a:r>
              <a:rPr lang="nn-NO" altLang="zh-CN" sz="18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newClass[0</a:t>
            </a:r>
            <a:r>
              <a:rPr lang="nn-NO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] = 'Ani';</a:t>
            </a:r>
          </a:p>
          <a:p>
            <a:pPr lvl="1">
              <a:lnSpc>
                <a:spcPct val="150000"/>
              </a:lnSpc>
            </a:pPr>
            <a:r>
              <a:rPr lang="nn-NO" altLang="zh-CN" sz="18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newClass[4</a:t>
            </a:r>
            <a:r>
              <a:rPr lang="nn-NO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] = 'Calen';</a:t>
            </a:r>
          </a:p>
          <a:p>
            <a:pPr lvl="1">
              <a:lnSpc>
                <a:spcPct val="150000"/>
              </a:lnSpc>
            </a:pPr>
            <a:r>
              <a:rPr lang="nn-NO" altLang="zh-CN" sz="18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newClass[3</a:t>
            </a:r>
            <a:r>
              <a:rPr lang="nn-NO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] = 'Mastin';</a:t>
            </a:r>
          </a:p>
          <a:p>
            <a:pPr lvl="1">
              <a:lnSpc>
                <a:spcPct val="150000"/>
              </a:lnSpc>
            </a:pPr>
            <a:r>
              <a:rPr lang="nn-NO" altLang="zh-CN" sz="18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console.log(newClass</a:t>
            </a:r>
            <a:r>
              <a:rPr lang="nn-NO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); 	// </a:t>
            </a:r>
            <a:r>
              <a:rPr lang="zh-CN" altLang="en-US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输出结果：</a:t>
            </a: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(5) ["</a:t>
            </a:r>
            <a:r>
              <a:rPr lang="nn-NO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Ani", empty × 2, "Mastin", "Calen"]</a:t>
            </a:r>
          </a:p>
          <a:p>
            <a:pPr lvl="1">
              <a:lnSpc>
                <a:spcPct val="150000"/>
              </a:lnSpc>
            </a:pPr>
            <a:endParaRPr lang="nn-NO" altLang="zh-CN" sz="4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630710" y="1845618"/>
            <a:ext cx="576064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8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</a:p>
          <a:p>
            <a:pPr>
              <a:lnSpc>
                <a:spcPct val="150000"/>
              </a:lnSpc>
            </a:pPr>
            <a:r>
              <a:rPr lang="en-US" altLang="zh-CN" sz="18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</a:p>
          <a:p>
            <a:pPr>
              <a:lnSpc>
                <a:spcPct val="150000"/>
              </a:lnSpc>
            </a:pPr>
            <a:r>
              <a:rPr lang="en-US" altLang="zh-CN" sz="18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</a:p>
          <a:p>
            <a:pPr>
              <a:lnSpc>
                <a:spcPct val="150000"/>
              </a:lnSpc>
            </a:pPr>
            <a:r>
              <a:rPr lang="en-US" altLang="zh-CN" sz="18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</a:p>
          <a:p>
            <a:pPr>
              <a:lnSpc>
                <a:spcPct val="150000"/>
              </a:lnSpc>
            </a:pP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endParaRPr lang="zh-CN" altLang="en-US" sz="18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87752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>
            <a:extLst>
              <a:ext uri="{FF2B5EF4-FFF2-40B4-BE49-F238E27FC236}">
                <a16:creationId xmlns:a16="http://schemas.microsoft.com/office/drawing/2014/main" id="{1574172E-A3D8-43AB-9E82-549DB9FB48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4880" y="2215515"/>
            <a:ext cx="2797810" cy="3898265"/>
          </a:xfrm>
          <a:prstGeom prst="rect">
            <a:avLst/>
          </a:prstGeom>
        </p:spPr>
      </p:pic>
      <p:sp>
        <p:nvSpPr>
          <p:cNvPr id="7" name="椭圆形标注 12">
            <a:extLst>
              <a:ext uri="{FF2B5EF4-FFF2-40B4-BE49-F238E27FC236}">
                <a16:creationId xmlns:a16="http://schemas.microsoft.com/office/drawing/2014/main" id="{7B390C9A-D5FF-47D1-B4B4-0199AF6B48D8}"/>
              </a:ext>
            </a:extLst>
          </p:cNvPr>
          <p:cNvSpPr/>
          <p:nvPr/>
        </p:nvSpPr>
        <p:spPr>
          <a:xfrm>
            <a:off x="2968625" y="1560195"/>
            <a:ext cx="2071370" cy="1493520"/>
          </a:xfrm>
          <a:prstGeom prst="wedgeEllipseCallou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/>
              <a:t> </a:t>
            </a:r>
          </a:p>
        </p:txBody>
      </p:sp>
      <p:sp>
        <p:nvSpPr>
          <p:cNvPr id="9" name="TextBox 35">
            <a:extLst>
              <a:ext uri="{FF2B5EF4-FFF2-40B4-BE49-F238E27FC236}">
                <a16:creationId xmlns:a16="http://schemas.microsoft.com/office/drawing/2014/main" id="{D9A8924D-E4E3-41DB-9F07-89CCE28E2F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7390" y="1638300"/>
            <a:ext cx="1606550" cy="1228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8" rIns="121917" bIns="60958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先定一个</a:t>
            </a:r>
            <a:r>
              <a:rPr lang="zh-CN" altLang="en-US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小目标！</a:t>
            </a:r>
          </a:p>
        </p:txBody>
      </p:sp>
      <p:sp>
        <p:nvSpPr>
          <p:cNvPr id="12" name="TextBox 35">
            <a:extLst>
              <a:ext uri="{FF2B5EF4-FFF2-40B4-BE49-F238E27FC236}">
                <a16:creationId xmlns:a16="http://schemas.microsoft.com/office/drawing/2014/main" id="{88A2767E-6F2C-4E24-978D-C8C7F57105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5965" y="3576722"/>
            <a:ext cx="4983480" cy="1165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8" rIns="121917" bIns="60958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掌握</a:t>
            </a:r>
            <a:r>
              <a:rPr lang="zh-CN" altLang="en-US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数组</a:t>
            </a:r>
            <a:r>
              <a:rPr lang="zh-CN" altLang="en-US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元素的修改</a:t>
            </a:r>
            <a:r>
              <a:rPr lang="zh-CN" altLang="en-US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，</a:t>
            </a:r>
            <a:r>
              <a:rPr lang="zh-CN" altLang="en-US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能够根据需要修改数组元素</a:t>
            </a:r>
            <a:endParaRPr lang="zh-CN" altLang="en-US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4" name="组合 13">
            <a:extLst>
              <a:ext uri="{FF2B5EF4-FFF2-40B4-BE49-F238E27FC236}">
                <a16:creationId xmlns:a16="http://schemas.microsoft.com/office/drawing/2014/main" id="{3617D419-9079-4D1F-99BA-23638A3FE48F}"/>
              </a:ext>
            </a:extLst>
          </p:cNvPr>
          <p:cNvGrpSpPr/>
          <p:nvPr/>
        </p:nvGrpSpPr>
        <p:grpSpPr>
          <a:xfrm>
            <a:off x="5379720" y="3816752"/>
            <a:ext cx="405130" cy="405130"/>
            <a:chOff x="8881" y="4685"/>
            <a:chExt cx="638" cy="638"/>
          </a:xfrm>
        </p:grpSpPr>
        <p:sp>
          <p:nvSpPr>
            <p:cNvPr id="15" name="椭圆 14">
              <a:extLst>
                <a:ext uri="{FF2B5EF4-FFF2-40B4-BE49-F238E27FC236}">
                  <a16:creationId xmlns:a16="http://schemas.microsoft.com/office/drawing/2014/main" id="{7644041C-FD8B-4B62-94FA-4226E308886B}"/>
                </a:ext>
              </a:extLst>
            </p:cNvPr>
            <p:cNvSpPr/>
            <p:nvPr/>
          </p:nvSpPr>
          <p:spPr>
            <a:xfrm>
              <a:off x="8881" y="4685"/>
              <a:ext cx="638" cy="638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椭圆 15">
              <a:extLst>
                <a:ext uri="{FF2B5EF4-FFF2-40B4-BE49-F238E27FC236}">
                  <a16:creationId xmlns:a16="http://schemas.microsoft.com/office/drawing/2014/main" id="{BDC457E5-245E-48A8-8165-3C32BA3775C2}"/>
                </a:ext>
              </a:extLst>
            </p:cNvPr>
            <p:cNvSpPr/>
            <p:nvPr/>
          </p:nvSpPr>
          <p:spPr>
            <a:xfrm>
              <a:off x="8946" y="4750"/>
              <a:ext cx="508" cy="508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1" name="Title 1">
            <a:extLst>
              <a:ext uri="{FF2B5EF4-FFF2-40B4-BE49-F238E27FC236}">
                <a16:creationId xmlns:a16="http://schemas.microsoft.com/office/drawing/2014/main" id="{1C03E3E9-C45E-49A8-87E4-C761089DE271}"/>
              </a:ext>
            </a:extLst>
          </p:cNvPr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3.3.5  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修改数组元素</a:t>
            </a:r>
          </a:p>
        </p:txBody>
      </p:sp>
    </p:spTree>
    <p:extLst>
      <p:ext uri="{BB962C8B-B14F-4D97-AF65-F5344CB8AC3E}">
        <p14:creationId xmlns:p14="http://schemas.microsoft.com/office/powerpoint/2010/main" val="883508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B647524F-7E40-4DB3-A459-2D3232648E6A}"/>
              </a:ext>
            </a:extLst>
          </p:cNvPr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3.3.5  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修改数组元素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393BFF7B-AEBF-4E53-9403-E259188D00E6}"/>
              </a:ext>
            </a:extLst>
          </p:cNvPr>
          <p:cNvSpPr txBox="1"/>
          <p:nvPr/>
        </p:nvSpPr>
        <p:spPr>
          <a:xfrm>
            <a:off x="1054645" y="1196069"/>
            <a:ext cx="10513169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修改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数组元素与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添加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数组元素的</a:t>
            </a:r>
            <a:r>
              <a:rPr lang="zh-CN" altLang="en-US" sz="2000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方式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相似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，不同的是修改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数组元素是为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已含有值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的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元素重新赋值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，示例代码如下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。</a:t>
            </a:r>
            <a:endParaRPr lang="en-US" altLang="zh-CN" sz="20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endParaRPr lang="en-US" altLang="zh-CN" sz="20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endParaRPr lang="en-US" altLang="zh-CN" sz="20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endParaRPr lang="en-US" altLang="zh-CN" sz="20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上述示例代码中，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创建</a:t>
            </a:r>
            <a:r>
              <a:rPr lang="en-US" altLang="zh-CN" sz="2000" dirty="0" err="1" smtClean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arr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数组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时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第</a:t>
            </a:r>
            <a:r>
              <a:rPr lang="en-US" altLang="zh-CN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3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个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和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第</a:t>
            </a:r>
            <a:r>
              <a:rPr lang="en-US" altLang="zh-CN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4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个元素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的值分别为</a:t>
            </a:r>
            <a:r>
              <a:rPr lang="en-US" altLang="zh-CN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c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和</a:t>
            </a:r>
            <a:r>
              <a:rPr lang="en-US" altLang="zh-CN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d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，修改后的值分别为</a:t>
            </a:r>
            <a:r>
              <a:rPr lang="en-US" altLang="zh-CN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123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和</a:t>
            </a:r>
            <a:r>
              <a:rPr lang="en-US" altLang="zh-CN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456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682A40E9-6A05-40FE-BE23-B4361275042E}"/>
              </a:ext>
            </a:extLst>
          </p:cNvPr>
          <p:cNvSpPr txBox="1"/>
          <p:nvPr/>
        </p:nvSpPr>
        <p:spPr>
          <a:xfrm>
            <a:off x="1882738" y="2495473"/>
            <a:ext cx="8316924" cy="2000099"/>
          </a:xfrm>
          <a:prstGeom prst="rect">
            <a:avLst/>
          </a:prstGeom>
          <a:solidFill>
            <a:srgbClr val="F2F2F2"/>
          </a:solidFill>
        </p:spPr>
        <p:txBody>
          <a:bodyPr wrap="square" rtlCol="0">
            <a:spAutoFit/>
          </a:bodyPr>
          <a:lstStyle/>
          <a:p>
            <a:pPr lvl="1">
              <a:lnSpc>
                <a:spcPct val="150000"/>
              </a:lnSpc>
            </a:pPr>
            <a:r>
              <a:rPr lang="nn-NO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var arr = ['a', 'b', 'c', 'd'];</a:t>
            </a:r>
          </a:p>
          <a:p>
            <a:pPr lvl="1">
              <a:lnSpc>
                <a:spcPct val="150000"/>
              </a:lnSpc>
            </a:pPr>
            <a:r>
              <a:rPr lang="nn-NO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arr[2] = 123;</a:t>
            </a:r>
          </a:p>
          <a:p>
            <a:pPr lvl="1">
              <a:lnSpc>
                <a:spcPct val="150000"/>
              </a:lnSpc>
            </a:pPr>
            <a:r>
              <a:rPr lang="nn-NO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arr[3] = 456;</a:t>
            </a:r>
          </a:p>
          <a:p>
            <a:pPr lvl="1">
              <a:lnSpc>
                <a:spcPct val="150000"/>
              </a:lnSpc>
            </a:pPr>
            <a:r>
              <a:rPr lang="nn-NO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console.log(arr);	// 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输出结果：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(4) ["</a:t>
            </a:r>
            <a:r>
              <a:rPr lang="nn-NO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a", "b", 123, 456]</a:t>
            </a:r>
          </a:p>
          <a:p>
            <a:pPr lvl="1">
              <a:lnSpc>
                <a:spcPct val="150000"/>
              </a:lnSpc>
            </a:pPr>
            <a:endParaRPr lang="nn-NO" altLang="zh-CN" sz="3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280189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>
            <a:extLst>
              <a:ext uri="{FF2B5EF4-FFF2-40B4-BE49-F238E27FC236}">
                <a16:creationId xmlns:a16="http://schemas.microsoft.com/office/drawing/2014/main" id="{1574172E-A3D8-43AB-9E82-549DB9FB48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4880" y="2215515"/>
            <a:ext cx="2797810" cy="3898265"/>
          </a:xfrm>
          <a:prstGeom prst="rect">
            <a:avLst/>
          </a:prstGeom>
        </p:spPr>
      </p:pic>
      <p:sp>
        <p:nvSpPr>
          <p:cNvPr id="7" name="椭圆形标注 12">
            <a:extLst>
              <a:ext uri="{FF2B5EF4-FFF2-40B4-BE49-F238E27FC236}">
                <a16:creationId xmlns:a16="http://schemas.microsoft.com/office/drawing/2014/main" id="{7B390C9A-D5FF-47D1-B4B4-0199AF6B48D8}"/>
              </a:ext>
            </a:extLst>
          </p:cNvPr>
          <p:cNvSpPr/>
          <p:nvPr/>
        </p:nvSpPr>
        <p:spPr>
          <a:xfrm>
            <a:off x="2968625" y="1560195"/>
            <a:ext cx="2071370" cy="1493520"/>
          </a:xfrm>
          <a:prstGeom prst="wedgeEllipseCallou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/>
              <a:t> </a:t>
            </a:r>
          </a:p>
        </p:txBody>
      </p:sp>
      <p:sp>
        <p:nvSpPr>
          <p:cNvPr id="9" name="TextBox 35">
            <a:extLst>
              <a:ext uri="{FF2B5EF4-FFF2-40B4-BE49-F238E27FC236}">
                <a16:creationId xmlns:a16="http://schemas.microsoft.com/office/drawing/2014/main" id="{D9A8924D-E4E3-41DB-9F07-89CCE28E2F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7390" y="1638300"/>
            <a:ext cx="1606550" cy="1228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8" rIns="121917" bIns="60958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先定一个</a:t>
            </a:r>
            <a:r>
              <a:rPr lang="zh-CN" altLang="en-US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小目标！</a:t>
            </a:r>
          </a:p>
        </p:txBody>
      </p:sp>
      <p:sp>
        <p:nvSpPr>
          <p:cNvPr id="12" name="TextBox 35">
            <a:extLst>
              <a:ext uri="{FF2B5EF4-FFF2-40B4-BE49-F238E27FC236}">
                <a16:creationId xmlns:a16="http://schemas.microsoft.com/office/drawing/2014/main" id="{88A2767E-6F2C-4E24-978D-C8C7F57105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5965" y="3576722"/>
            <a:ext cx="4983480" cy="1165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8" rIns="121917" bIns="60958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掌握</a:t>
            </a:r>
            <a:r>
              <a:rPr lang="zh-CN" altLang="en-US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数组</a:t>
            </a:r>
            <a:r>
              <a:rPr lang="zh-CN" altLang="en-US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元素的删除</a:t>
            </a:r>
            <a:r>
              <a:rPr lang="zh-CN" altLang="en-US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，</a:t>
            </a:r>
            <a:r>
              <a:rPr lang="zh-CN" altLang="en-US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能够根据需要删除数组元素</a:t>
            </a:r>
            <a:endParaRPr lang="zh-CN" altLang="en-US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4" name="组合 13">
            <a:extLst>
              <a:ext uri="{FF2B5EF4-FFF2-40B4-BE49-F238E27FC236}">
                <a16:creationId xmlns:a16="http://schemas.microsoft.com/office/drawing/2014/main" id="{3617D419-9079-4D1F-99BA-23638A3FE48F}"/>
              </a:ext>
            </a:extLst>
          </p:cNvPr>
          <p:cNvGrpSpPr/>
          <p:nvPr/>
        </p:nvGrpSpPr>
        <p:grpSpPr>
          <a:xfrm>
            <a:off x="5379720" y="3816752"/>
            <a:ext cx="405130" cy="405130"/>
            <a:chOff x="8881" y="4685"/>
            <a:chExt cx="638" cy="638"/>
          </a:xfrm>
        </p:grpSpPr>
        <p:sp>
          <p:nvSpPr>
            <p:cNvPr id="15" name="椭圆 14">
              <a:extLst>
                <a:ext uri="{FF2B5EF4-FFF2-40B4-BE49-F238E27FC236}">
                  <a16:creationId xmlns:a16="http://schemas.microsoft.com/office/drawing/2014/main" id="{7644041C-FD8B-4B62-94FA-4226E308886B}"/>
                </a:ext>
              </a:extLst>
            </p:cNvPr>
            <p:cNvSpPr/>
            <p:nvPr/>
          </p:nvSpPr>
          <p:spPr>
            <a:xfrm>
              <a:off x="8881" y="4685"/>
              <a:ext cx="638" cy="638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椭圆 15">
              <a:extLst>
                <a:ext uri="{FF2B5EF4-FFF2-40B4-BE49-F238E27FC236}">
                  <a16:creationId xmlns:a16="http://schemas.microsoft.com/office/drawing/2014/main" id="{BDC457E5-245E-48A8-8165-3C32BA3775C2}"/>
                </a:ext>
              </a:extLst>
            </p:cNvPr>
            <p:cNvSpPr/>
            <p:nvPr/>
          </p:nvSpPr>
          <p:spPr>
            <a:xfrm>
              <a:off x="8946" y="4750"/>
              <a:ext cx="508" cy="508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1" name="Title 1">
            <a:extLst>
              <a:ext uri="{FF2B5EF4-FFF2-40B4-BE49-F238E27FC236}">
                <a16:creationId xmlns:a16="http://schemas.microsoft.com/office/drawing/2014/main" id="{1C03E3E9-C45E-49A8-87E4-C761089DE271}"/>
              </a:ext>
            </a:extLst>
          </p:cNvPr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3.3.6  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删除数组元素</a:t>
            </a:r>
          </a:p>
        </p:txBody>
      </p:sp>
    </p:spTree>
    <p:extLst>
      <p:ext uri="{BB962C8B-B14F-4D97-AF65-F5344CB8AC3E}">
        <p14:creationId xmlns:p14="http://schemas.microsoft.com/office/powerpoint/2010/main" val="1337156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B647524F-7E40-4DB3-A459-2D3232648E6A}"/>
              </a:ext>
            </a:extLst>
          </p:cNvPr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3.3.6  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删除数组元素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393BFF7B-AEBF-4E53-9403-E259188D00E6}"/>
              </a:ext>
            </a:extLst>
          </p:cNvPr>
          <p:cNvSpPr txBox="1"/>
          <p:nvPr/>
        </p:nvSpPr>
        <p:spPr>
          <a:xfrm>
            <a:off x="1054645" y="1291620"/>
            <a:ext cx="10297145" cy="46628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在创建数组后，有时也需要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根据实际情况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删除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数组中的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某个元素值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。利用</a:t>
            </a:r>
            <a:r>
              <a:rPr lang="en-US" altLang="zh-CN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delete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关键字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可以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删除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数组的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元素</a:t>
            </a:r>
            <a:r>
              <a:rPr lang="zh-CN" altLang="en-US" sz="2000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值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示例代码如下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。</a:t>
            </a:r>
            <a:endParaRPr lang="en-US" altLang="zh-CN" sz="20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endParaRPr lang="en-US" altLang="zh-CN" sz="20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endParaRPr lang="en-US" altLang="zh-CN" sz="20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endParaRPr lang="en-US" altLang="zh-CN" sz="1600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从上述代码可知，</a:t>
            </a:r>
            <a:r>
              <a:rPr lang="en-US" altLang="zh-CN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delete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关键字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只能删除数组中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指定索引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的元素值，删除后该元素依然会占用一个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空存储位置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682A40E9-6A05-40FE-BE23-B4361275042E}"/>
              </a:ext>
            </a:extLst>
          </p:cNvPr>
          <p:cNvSpPr txBox="1"/>
          <p:nvPr/>
        </p:nvSpPr>
        <p:spPr>
          <a:xfrm>
            <a:off x="1385502" y="2637706"/>
            <a:ext cx="9505056" cy="1795043"/>
          </a:xfrm>
          <a:prstGeom prst="rect">
            <a:avLst/>
          </a:prstGeom>
          <a:solidFill>
            <a:srgbClr val="F2F2F2"/>
          </a:solidFill>
        </p:spPr>
        <p:txBody>
          <a:bodyPr wrap="square" rtlCol="0">
            <a:spAutoFit/>
          </a:bodyPr>
          <a:lstStyle/>
          <a:p>
            <a:pPr lvl="1">
              <a:lnSpc>
                <a:spcPct val="150000"/>
              </a:lnSpc>
            </a:pPr>
            <a:r>
              <a:rPr lang="nn-NO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var oldClass = ['</a:t>
            </a:r>
            <a:r>
              <a:rPr lang="zh-CN" altLang="en-US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小明</a:t>
            </a: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', '</a:t>
            </a:r>
            <a:r>
              <a:rPr lang="zh-CN" altLang="en-US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小强</a:t>
            </a: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', '</a:t>
            </a:r>
            <a:r>
              <a:rPr lang="zh-CN" altLang="en-US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小亮</a:t>
            </a: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', '</a:t>
            </a:r>
            <a:r>
              <a:rPr lang="zh-CN" altLang="en-US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小东</a:t>
            </a: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'];</a:t>
            </a:r>
          </a:p>
          <a:p>
            <a:pPr lvl="1">
              <a:lnSpc>
                <a:spcPct val="150000"/>
              </a:lnSpc>
            </a:pPr>
            <a:r>
              <a:rPr lang="nn-NO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console.log(oldClass);	// </a:t>
            </a:r>
            <a:r>
              <a:rPr lang="zh-CN" altLang="en-US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输出结果：</a:t>
            </a: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(4) ["</a:t>
            </a:r>
            <a:r>
              <a:rPr lang="zh-CN" altLang="en-US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小明</a:t>
            </a: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", "</a:t>
            </a:r>
            <a:r>
              <a:rPr lang="zh-CN" altLang="en-US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小强</a:t>
            </a: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", "</a:t>
            </a:r>
            <a:r>
              <a:rPr lang="zh-CN" altLang="en-US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小亮</a:t>
            </a: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", "</a:t>
            </a:r>
            <a:r>
              <a:rPr lang="zh-CN" altLang="en-US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小东</a:t>
            </a: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"]</a:t>
            </a:r>
          </a:p>
          <a:p>
            <a:pPr lvl="1">
              <a:lnSpc>
                <a:spcPct val="150000"/>
              </a:lnSpc>
            </a:pPr>
            <a:r>
              <a:rPr lang="nn-NO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delete oldClass[1];	// </a:t>
            </a:r>
            <a:r>
              <a:rPr lang="zh-CN" altLang="en-US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删除数组中第</a:t>
            </a: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2</a:t>
            </a:r>
            <a:r>
              <a:rPr lang="zh-CN" altLang="en-US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个</a:t>
            </a:r>
            <a:r>
              <a:rPr lang="zh-CN" altLang="en-US" sz="18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元素</a:t>
            </a:r>
            <a:endParaRPr lang="zh-CN" altLang="en-US" sz="18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 lvl="1">
              <a:lnSpc>
                <a:spcPct val="150000"/>
              </a:lnSpc>
            </a:pPr>
            <a:r>
              <a:rPr lang="nn-NO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console.log(oldClass);	// </a:t>
            </a:r>
            <a:r>
              <a:rPr lang="zh-CN" altLang="en-US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输出结果：</a:t>
            </a: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(4) ["</a:t>
            </a:r>
            <a:r>
              <a:rPr lang="zh-CN" altLang="en-US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小明</a:t>
            </a: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", </a:t>
            </a:r>
            <a:r>
              <a:rPr lang="nn-NO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empty, "</a:t>
            </a:r>
            <a:r>
              <a:rPr lang="zh-CN" altLang="en-US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小亮</a:t>
            </a: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", "</a:t>
            </a:r>
            <a:r>
              <a:rPr lang="zh-CN" altLang="en-US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小东</a:t>
            </a: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"]</a:t>
            </a:r>
          </a:p>
          <a:p>
            <a:pPr lvl="1">
              <a:lnSpc>
                <a:spcPct val="150000"/>
              </a:lnSpc>
            </a:pPr>
            <a:endParaRPr lang="en-US" altLang="zh-CN" sz="2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343353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4"/>
          <p:cNvSpPr txBox="1"/>
          <p:nvPr/>
        </p:nvSpPr>
        <p:spPr>
          <a:xfrm>
            <a:off x="671292" y="572758"/>
            <a:ext cx="3911746" cy="662532"/>
          </a:xfrm>
          <a:prstGeom prst="rect">
            <a:avLst/>
          </a:prstGeom>
        </p:spPr>
        <p:txBody>
          <a:bodyPr lIns="121917" tIns="60958" rIns="121917" bIns="60958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zh-CN" altLang="en-US" b="1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章节概述</a:t>
            </a:r>
            <a:r>
              <a:rPr lang="en-US" altLang="zh-CN" b="1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/</a:t>
            </a:r>
            <a:r>
              <a:rPr lang="en-US" altLang="zh-CN" sz="24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 Summary</a:t>
            </a:r>
            <a:endParaRPr lang="en-GB" sz="2400" dirty="0">
              <a:solidFill>
                <a:srgbClr val="1369B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80" name="TextBox 35"/>
          <p:cNvSpPr txBox="1">
            <a:spLocks noChangeArrowheads="1"/>
          </p:cNvSpPr>
          <p:nvPr/>
        </p:nvSpPr>
        <p:spPr bwMode="auto">
          <a:xfrm>
            <a:off x="982638" y="2713781"/>
            <a:ext cx="10081120" cy="1508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8" rIns="121917" bIns="60958" anchor="t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数组（</a:t>
            </a:r>
            <a:r>
              <a:rPr lang="en-US" altLang="zh-CN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Array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是一种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复杂数据类型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，用来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将一组数据集合在一起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，通过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一个变量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就可以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访问一组数据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，并且数据可以是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任意</a:t>
            </a:r>
            <a:r>
              <a:rPr lang="zh-CN" altLang="en-US" sz="2000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类型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的数据，例如字符串、数字、数组或对象等。因此，利用数组可以很方便地对数据进行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分类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和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批量处理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。本章将对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数组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进行详细讲解。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>
            <a:extLst>
              <a:ext uri="{FF2B5EF4-FFF2-40B4-BE49-F238E27FC236}">
                <a16:creationId xmlns:a16="http://schemas.microsoft.com/office/drawing/2014/main" id="{1574172E-A3D8-43AB-9E82-549DB9FB48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4880" y="2215515"/>
            <a:ext cx="2797810" cy="3898265"/>
          </a:xfrm>
          <a:prstGeom prst="rect">
            <a:avLst/>
          </a:prstGeom>
        </p:spPr>
      </p:pic>
      <p:sp>
        <p:nvSpPr>
          <p:cNvPr id="7" name="椭圆形标注 12">
            <a:extLst>
              <a:ext uri="{FF2B5EF4-FFF2-40B4-BE49-F238E27FC236}">
                <a16:creationId xmlns:a16="http://schemas.microsoft.com/office/drawing/2014/main" id="{7B390C9A-D5FF-47D1-B4B4-0199AF6B48D8}"/>
              </a:ext>
            </a:extLst>
          </p:cNvPr>
          <p:cNvSpPr/>
          <p:nvPr/>
        </p:nvSpPr>
        <p:spPr>
          <a:xfrm>
            <a:off x="2968625" y="1560195"/>
            <a:ext cx="2071370" cy="1493520"/>
          </a:xfrm>
          <a:prstGeom prst="wedgeEllipseCallou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/>
              <a:t> </a:t>
            </a:r>
          </a:p>
        </p:txBody>
      </p:sp>
      <p:sp>
        <p:nvSpPr>
          <p:cNvPr id="9" name="TextBox 35">
            <a:extLst>
              <a:ext uri="{FF2B5EF4-FFF2-40B4-BE49-F238E27FC236}">
                <a16:creationId xmlns:a16="http://schemas.microsoft.com/office/drawing/2014/main" id="{D9A8924D-E4E3-41DB-9F07-89CCE28E2F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7390" y="1638300"/>
            <a:ext cx="1606550" cy="1228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8" rIns="121917" bIns="60958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先定一个</a:t>
            </a:r>
            <a:r>
              <a:rPr lang="zh-CN" altLang="en-US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小目标！</a:t>
            </a:r>
          </a:p>
        </p:txBody>
      </p:sp>
      <p:sp>
        <p:nvSpPr>
          <p:cNvPr id="12" name="TextBox 35">
            <a:extLst>
              <a:ext uri="{FF2B5EF4-FFF2-40B4-BE49-F238E27FC236}">
                <a16:creationId xmlns:a16="http://schemas.microsoft.com/office/drawing/2014/main" id="{88A2767E-6F2C-4E24-978D-C8C7F57105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5965" y="3576722"/>
            <a:ext cx="4983480" cy="1231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8" rIns="121917" bIns="60958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掌握</a:t>
            </a:r>
            <a:r>
              <a:rPr lang="zh-CN" altLang="en-US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查找班级最高分和最低</a:t>
            </a:r>
            <a:r>
              <a:rPr lang="zh-CN" altLang="en-US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分</a:t>
            </a:r>
            <a:r>
              <a:rPr lang="zh-CN" altLang="en-US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案例</a:t>
            </a:r>
            <a:r>
              <a:rPr lang="zh-CN" altLang="en-US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的开发，</a:t>
            </a:r>
            <a:r>
              <a:rPr lang="zh-CN" altLang="en-US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能够实现数组的查找</a:t>
            </a:r>
            <a:endParaRPr lang="zh-CN" altLang="en-US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4" name="组合 13">
            <a:extLst>
              <a:ext uri="{FF2B5EF4-FFF2-40B4-BE49-F238E27FC236}">
                <a16:creationId xmlns:a16="http://schemas.microsoft.com/office/drawing/2014/main" id="{3617D419-9079-4D1F-99BA-23638A3FE48F}"/>
              </a:ext>
            </a:extLst>
          </p:cNvPr>
          <p:cNvGrpSpPr/>
          <p:nvPr/>
        </p:nvGrpSpPr>
        <p:grpSpPr>
          <a:xfrm>
            <a:off x="5379720" y="3816752"/>
            <a:ext cx="405130" cy="405130"/>
            <a:chOff x="8881" y="4685"/>
            <a:chExt cx="638" cy="638"/>
          </a:xfrm>
        </p:grpSpPr>
        <p:sp>
          <p:nvSpPr>
            <p:cNvPr id="15" name="椭圆 14">
              <a:extLst>
                <a:ext uri="{FF2B5EF4-FFF2-40B4-BE49-F238E27FC236}">
                  <a16:creationId xmlns:a16="http://schemas.microsoft.com/office/drawing/2014/main" id="{7644041C-FD8B-4B62-94FA-4226E308886B}"/>
                </a:ext>
              </a:extLst>
            </p:cNvPr>
            <p:cNvSpPr/>
            <p:nvPr/>
          </p:nvSpPr>
          <p:spPr>
            <a:xfrm>
              <a:off x="8881" y="4685"/>
              <a:ext cx="638" cy="638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椭圆 15">
              <a:extLst>
                <a:ext uri="{FF2B5EF4-FFF2-40B4-BE49-F238E27FC236}">
                  <a16:creationId xmlns:a16="http://schemas.microsoft.com/office/drawing/2014/main" id="{BDC457E5-245E-48A8-8165-3C32BA3775C2}"/>
                </a:ext>
              </a:extLst>
            </p:cNvPr>
            <p:cNvSpPr/>
            <p:nvPr/>
          </p:nvSpPr>
          <p:spPr>
            <a:xfrm>
              <a:off x="8946" y="4750"/>
              <a:ext cx="508" cy="508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1" name="Title 1">
            <a:extLst>
              <a:ext uri="{FF2B5EF4-FFF2-40B4-BE49-F238E27FC236}">
                <a16:creationId xmlns:a16="http://schemas.microsoft.com/office/drawing/2014/main" id="{1C03E3E9-C45E-49A8-87E4-C761089DE271}"/>
              </a:ext>
            </a:extLst>
          </p:cNvPr>
          <p:cNvSpPr txBox="1"/>
          <p:nvPr/>
        </p:nvSpPr>
        <p:spPr>
          <a:xfrm>
            <a:off x="1143690" y="266995"/>
            <a:ext cx="631966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3.3.7  【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案例</a:t>
            </a: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】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查找班级最高分和最低分</a:t>
            </a:r>
          </a:p>
        </p:txBody>
      </p:sp>
    </p:spTree>
    <p:extLst>
      <p:ext uri="{BB962C8B-B14F-4D97-AF65-F5344CB8AC3E}">
        <p14:creationId xmlns:p14="http://schemas.microsoft.com/office/powerpoint/2010/main" val="963934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1C03E3E9-C45E-49A8-87E4-C761089DE271}"/>
              </a:ext>
            </a:extLst>
          </p:cNvPr>
          <p:cNvSpPr txBox="1"/>
          <p:nvPr/>
        </p:nvSpPr>
        <p:spPr>
          <a:xfrm>
            <a:off x="1143690" y="266995"/>
            <a:ext cx="631966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3.3.7  【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案例</a:t>
            </a: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】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查找班级最高分和最低分</a:t>
            </a:r>
          </a:p>
        </p:txBody>
      </p:sp>
      <p:sp>
        <p:nvSpPr>
          <p:cNvPr id="10" name="矩形: 对角圆角 9">
            <a:extLst>
              <a:ext uri="{FF2B5EF4-FFF2-40B4-BE49-F238E27FC236}">
                <a16:creationId xmlns:a16="http://schemas.microsoft.com/office/drawing/2014/main" id="{442DAA7F-9D06-4CCB-8667-2F7C9D11756F}"/>
              </a:ext>
            </a:extLst>
          </p:cNvPr>
          <p:cNvSpPr/>
          <p:nvPr/>
        </p:nvSpPr>
        <p:spPr>
          <a:xfrm>
            <a:off x="1486694" y="1701601"/>
            <a:ext cx="9217024" cy="3312369"/>
          </a:xfrm>
          <a:prstGeom prst="round2Diag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1D9FDCB6-B959-4A5B-A559-D1B8B42C6A7E}"/>
              </a:ext>
            </a:extLst>
          </p:cNvPr>
          <p:cNvSpPr/>
          <p:nvPr/>
        </p:nvSpPr>
        <p:spPr>
          <a:xfrm>
            <a:off x="4253851" y="1413570"/>
            <a:ext cx="3281515" cy="632608"/>
          </a:xfrm>
          <a:prstGeom prst="rect">
            <a:avLst/>
          </a:prstGeom>
          <a:solidFill>
            <a:srgbClr val="1369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案例需求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23F467EE-7704-41B3-89D3-EBDE06BA8924}"/>
              </a:ext>
            </a:extLst>
          </p:cNvPr>
          <p:cNvSpPr txBox="1"/>
          <p:nvPr/>
        </p:nvSpPr>
        <p:spPr>
          <a:xfrm>
            <a:off x="1946021" y="2493690"/>
            <a:ext cx="854167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在班级管理中，老师为了帮助到每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一位学生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，经常会在考试之后邀请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分数较高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的同学为大家分享学习经验和学习方法，并且会为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分数较低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的学生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分析原因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。本案例将实现把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所有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学生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考试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成绩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保存到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数组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中，通过查找数组中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最大值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和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最小值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找到分数最高和分数最低的学生。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44737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Box 48"/>
          <p:cNvSpPr txBox="1"/>
          <p:nvPr/>
        </p:nvSpPr>
        <p:spPr>
          <a:xfrm>
            <a:off x="3970118" y="3014256"/>
            <a:ext cx="6733001" cy="830997"/>
          </a:xfrm>
          <a:prstGeom prst="rect">
            <a:avLst/>
          </a:prstGeom>
          <a:noFill/>
        </p:spPr>
        <p:txBody>
          <a:bodyPr wrap="square" lIns="91443" tIns="45720" rIns="91443" bIns="45720" rtlCol="0">
            <a:spAutoFit/>
          </a:bodyPr>
          <a:lstStyle/>
          <a:p>
            <a:pPr algn="l">
              <a:buClrTx/>
              <a:buSzTx/>
              <a:buFontTx/>
            </a:pPr>
            <a:r>
              <a:rPr lang="zh-CN" altLang="en-US" sz="4800" b="1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二</a:t>
            </a:r>
            <a:r>
              <a:rPr lang="zh-CN" altLang="en-US" sz="4800" b="1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维数</a:t>
            </a:r>
            <a:r>
              <a:rPr lang="zh-CN" altLang="en-US" sz="4800" b="1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组</a:t>
            </a:r>
            <a:endParaRPr lang="zh-CN" altLang="en-US" sz="4800" b="1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2" name="TextBox 48"/>
          <p:cNvSpPr txBox="1"/>
          <p:nvPr/>
        </p:nvSpPr>
        <p:spPr>
          <a:xfrm>
            <a:off x="1626870" y="2809240"/>
            <a:ext cx="1734820" cy="1106805"/>
          </a:xfrm>
          <a:prstGeom prst="rect">
            <a:avLst/>
          </a:prstGeom>
          <a:noFill/>
        </p:spPr>
        <p:txBody>
          <a:bodyPr wrap="square" lIns="91443" tIns="45720" rIns="91443" bIns="45720" rtlCol="0">
            <a:spAutoFit/>
          </a:bodyPr>
          <a:lstStyle/>
          <a:p>
            <a:r>
              <a:rPr lang="en-US" altLang="en-GB" sz="6600" b="1" dirty="0">
                <a:solidFill>
                  <a:srgbClr val="FAFAFA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3.4</a:t>
            </a:r>
          </a:p>
        </p:txBody>
      </p:sp>
    </p:spTree>
    <p:extLst>
      <p:ext uri="{BB962C8B-B14F-4D97-AF65-F5344CB8AC3E}">
        <p14:creationId xmlns:p14="http://schemas.microsoft.com/office/powerpoint/2010/main" val="3612631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>
            <a:extLst>
              <a:ext uri="{FF2B5EF4-FFF2-40B4-BE49-F238E27FC236}">
                <a16:creationId xmlns:a16="http://schemas.microsoft.com/office/drawing/2014/main" id="{1574172E-A3D8-43AB-9E82-549DB9FB48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4880" y="2215515"/>
            <a:ext cx="2797810" cy="3898265"/>
          </a:xfrm>
          <a:prstGeom prst="rect">
            <a:avLst/>
          </a:prstGeom>
        </p:spPr>
      </p:pic>
      <p:sp>
        <p:nvSpPr>
          <p:cNvPr id="7" name="椭圆形标注 12">
            <a:extLst>
              <a:ext uri="{FF2B5EF4-FFF2-40B4-BE49-F238E27FC236}">
                <a16:creationId xmlns:a16="http://schemas.microsoft.com/office/drawing/2014/main" id="{7B390C9A-D5FF-47D1-B4B4-0199AF6B48D8}"/>
              </a:ext>
            </a:extLst>
          </p:cNvPr>
          <p:cNvSpPr/>
          <p:nvPr/>
        </p:nvSpPr>
        <p:spPr>
          <a:xfrm>
            <a:off x="2968625" y="1560195"/>
            <a:ext cx="2071370" cy="1493520"/>
          </a:xfrm>
          <a:prstGeom prst="wedgeEllipseCallou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/>
              <a:t> </a:t>
            </a:r>
          </a:p>
        </p:txBody>
      </p:sp>
      <p:sp>
        <p:nvSpPr>
          <p:cNvPr id="9" name="TextBox 35">
            <a:extLst>
              <a:ext uri="{FF2B5EF4-FFF2-40B4-BE49-F238E27FC236}">
                <a16:creationId xmlns:a16="http://schemas.microsoft.com/office/drawing/2014/main" id="{D9A8924D-E4E3-41DB-9F07-89CCE28E2F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7390" y="1638300"/>
            <a:ext cx="1606550" cy="1228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8" rIns="121917" bIns="60958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先定一个</a:t>
            </a:r>
            <a:r>
              <a:rPr lang="zh-CN" altLang="en-US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小目标！</a:t>
            </a:r>
          </a:p>
        </p:txBody>
      </p:sp>
      <p:sp>
        <p:nvSpPr>
          <p:cNvPr id="12" name="TextBox 35">
            <a:extLst>
              <a:ext uri="{FF2B5EF4-FFF2-40B4-BE49-F238E27FC236}">
                <a16:creationId xmlns:a16="http://schemas.microsoft.com/office/drawing/2014/main" id="{88A2767E-6F2C-4E24-978D-C8C7F57105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5965" y="3576722"/>
            <a:ext cx="4983480" cy="1231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8" rIns="121917" bIns="60958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熟悉</a:t>
            </a:r>
            <a:r>
              <a:rPr lang="zh-CN" altLang="en-US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二维数组</a:t>
            </a:r>
            <a:r>
              <a:rPr lang="zh-CN" altLang="en-US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的概念</a:t>
            </a:r>
            <a:r>
              <a:rPr lang="zh-CN" altLang="en-US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，能够描述二维数组的结构</a:t>
            </a:r>
            <a:endParaRPr lang="zh-CN" altLang="en-US" dirty="0">
              <a:solidFill>
                <a:srgbClr val="1369B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grpSp>
        <p:nvGrpSpPr>
          <p:cNvPr id="14" name="组合 13">
            <a:extLst>
              <a:ext uri="{FF2B5EF4-FFF2-40B4-BE49-F238E27FC236}">
                <a16:creationId xmlns:a16="http://schemas.microsoft.com/office/drawing/2014/main" id="{3617D419-9079-4D1F-99BA-23638A3FE48F}"/>
              </a:ext>
            </a:extLst>
          </p:cNvPr>
          <p:cNvGrpSpPr/>
          <p:nvPr/>
        </p:nvGrpSpPr>
        <p:grpSpPr>
          <a:xfrm>
            <a:off x="5379720" y="3816752"/>
            <a:ext cx="405130" cy="405130"/>
            <a:chOff x="8881" y="4685"/>
            <a:chExt cx="638" cy="638"/>
          </a:xfrm>
        </p:grpSpPr>
        <p:sp>
          <p:nvSpPr>
            <p:cNvPr id="15" name="椭圆 14">
              <a:extLst>
                <a:ext uri="{FF2B5EF4-FFF2-40B4-BE49-F238E27FC236}">
                  <a16:creationId xmlns:a16="http://schemas.microsoft.com/office/drawing/2014/main" id="{7644041C-FD8B-4B62-94FA-4226E308886B}"/>
                </a:ext>
              </a:extLst>
            </p:cNvPr>
            <p:cNvSpPr/>
            <p:nvPr/>
          </p:nvSpPr>
          <p:spPr>
            <a:xfrm>
              <a:off x="8881" y="4685"/>
              <a:ext cx="638" cy="638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椭圆 15">
              <a:extLst>
                <a:ext uri="{FF2B5EF4-FFF2-40B4-BE49-F238E27FC236}">
                  <a16:creationId xmlns:a16="http://schemas.microsoft.com/office/drawing/2014/main" id="{BDC457E5-245E-48A8-8165-3C32BA3775C2}"/>
                </a:ext>
              </a:extLst>
            </p:cNvPr>
            <p:cNvSpPr/>
            <p:nvPr/>
          </p:nvSpPr>
          <p:spPr>
            <a:xfrm>
              <a:off x="8946" y="4750"/>
              <a:ext cx="508" cy="508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1" name="Title 1">
            <a:extLst>
              <a:ext uri="{FF2B5EF4-FFF2-40B4-BE49-F238E27FC236}">
                <a16:creationId xmlns:a16="http://schemas.microsoft.com/office/drawing/2014/main" id="{1C03E3E9-C45E-49A8-87E4-C761089DE271}"/>
              </a:ext>
            </a:extLst>
          </p:cNvPr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3.4.1  </a:t>
            </a:r>
            <a:r>
              <a:rPr lang="zh-CN" alt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什么是二维数组</a:t>
            </a:r>
            <a:endParaRPr lang="zh-CN" alt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64531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>
            <a:extLst>
              <a:ext uri="{FF2B5EF4-FFF2-40B4-BE49-F238E27FC236}">
                <a16:creationId xmlns:a16="http://schemas.microsoft.com/office/drawing/2014/main" id="{90F4042C-59D5-4595-A6D5-F9A1A5E4C1C1}"/>
              </a:ext>
            </a:extLst>
          </p:cNvPr>
          <p:cNvGrpSpPr/>
          <p:nvPr/>
        </p:nvGrpSpPr>
        <p:grpSpPr bwMode="auto">
          <a:xfrm>
            <a:off x="4899446" y="1989634"/>
            <a:ext cx="5300215" cy="3406605"/>
            <a:chOff x="3403599" y="2421469"/>
            <a:chExt cx="5040490" cy="2726268"/>
          </a:xfrm>
        </p:grpSpPr>
        <p:sp>
          <p:nvSpPr>
            <p:cNvPr id="10" name="圆角矩形标注 11">
              <a:extLst>
                <a:ext uri="{FF2B5EF4-FFF2-40B4-BE49-F238E27FC236}">
                  <a16:creationId xmlns:a16="http://schemas.microsoft.com/office/drawing/2014/main" id="{396C7928-7B0E-47CB-9ED4-DEF99E2C10EC}"/>
                </a:ext>
              </a:extLst>
            </p:cNvPr>
            <p:cNvSpPr/>
            <p:nvPr/>
          </p:nvSpPr>
          <p:spPr bwMode="auto">
            <a:xfrm rot="5400000">
              <a:off x="4560710" y="1264358"/>
              <a:ext cx="2726268" cy="5040490"/>
            </a:xfrm>
            <a:prstGeom prst="wedgeRoundRectCallout">
              <a:avLst/>
            </a:prstGeom>
            <a:noFill/>
            <a:ln w="2857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/>
            </a:p>
          </p:txBody>
        </p:sp>
        <p:sp>
          <p:nvSpPr>
            <p:cNvPr id="12" name="矩形 5">
              <a:extLst>
                <a:ext uri="{FF2B5EF4-FFF2-40B4-BE49-F238E27FC236}">
                  <a16:creationId xmlns:a16="http://schemas.microsoft.com/office/drawing/2014/main" id="{A80B93DB-21AF-417A-B586-E1132EF3DC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4295" y="2749508"/>
              <a:ext cx="4439098" cy="4287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>
                <a:lnSpc>
                  <a:spcPct val="150000"/>
                </a:lnSpc>
              </a:pPr>
              <a:endPara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3" name="文本框 12">
            <a:extLst>
              <a:ext uri="{FF2B5EF4-FFF2-40B4-BE49-F238E27FC236}">
                <a16:creationId xmlns:a16="http://schemas.microsoft.com/office/drawing/2014/main" id="{110C7CE1-6AAB-4782-AEB6-DBF43A9AC04A}"/>
              </a:ext>
            </a:extLst>
          </p:cNvPr>
          <p:cNvSpPr txBox="1"/>
          <p:nvPr/>
        </p:nvSpPr>
        <p:spPr>
          <a:xfrm>
            <a:off x="5274142" y="2473893"/>
            <a:ext cx="4512890" cy="23462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数组根据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维数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可以划分为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一维数组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二维数组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三维数组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等。一维数组指的是数组元素的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值是非数组类型的数据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，二维数组指的是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数组元素的值是一个一维数组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8403ED79-ACE5-4A7A-A55B-6D3CC442A1D1}"/>
              </a:ext>
            </a:extLst>
          </p:cNvPr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3.4.1  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什么是二维数组</a:t>
            </a:r>
          </a:p>
        </p:txBody>
      </p:sp>
      <p:pic>
        <p:nvPicPr>
          <p:cNvPr id="14" name="Picture 7" descr="总结小人">
            <a:extLst>
              <a:ext uri="{FF2B5EF4-FFF2-40B4-BE49-F238E27FC236}">
                <a16:creationId xmlns:a16="http://schemas.microsoft.com/office/drawing/2014/main" id="{B6DA8452-0BB1-4A92-968E-A043641C5D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638" y="773081"/>
            <a:ext cx="4077405" cy="5924550"/>
          </a:xfrm>
          <a:prstGeom prst="rect">
            <a:avLst/>
          </a:prstGeom>
          <a:noFill/>
          <a:ln>
            <a:noFill/>
          </a:ln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56605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8403ED79-ACE5-4A7A-A55B-6D3CC442A1D1}"/>
              </a:ext>
            </a:extLst>
          </p:cNvPr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3.4.1  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什么是二维数组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553B527D-402F-4E24-945F-A836AA30B5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5801" y="2133650"/>
            <a:ext cx="3371850" cy="3124200"/>
          </a:xfrm>
          <a:prstGeom prst="rect">
            <a:avLst/>
          </a:prstGeom>
        </p:spPr>
      </p:pic>
      <p:sp>
        <p:nvSpPr>
          <p:cNvPr id="14" name="文本框 13">
            <a:extLst>
              <a:ext uri="{FF2B5EF4-FFF2-40B4-BE49-F238E27FC236}">
                <a16:creationId xmlns:a16="http://schemas.microsoft.com/office/drawing/2014/main" id="{62AD0369-D107-48F0-8B28-094BC02E8E9E}"/>
              </a:ext>
            </a:extLst>
          </p:cNvPr>
          <p:cNvSpPr txBox="1"/>
          <p:nvPr/>
        </p:nvSpPr>
        <p:spPr>
          <a:xfrm>
            <a:off x="1054645" y="1053530"/>
            <a:ext cx="10297145" cy="4996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通过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二维数组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保存学生成绩。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00107758-72F7-4148-A169-B60B81EEE9A0}"/>
              </a:ext>
            </a:extLst>
          </p:cNvPr>
          <p:cNvSpPr txBox="1"/>
          <p:nvPr/>
        </p:nvSpPr>
        <p:spPr>
          <a:xfrm>
            <a:off x="6755803" y="3308580"/>
            <a:ext cx="488401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使用</a:t>
            </a:r>
            <a:r>
              <a:rPr lang="en-US" altLang="zh-CN" sz="2000" dirty="0" err="1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arr</a:t>
            </a:r>
            <a:r>
              <a:rPr lang="en-US" altLang="zh-CN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[0][0]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可以访问</a:t>
            </a:r>
            <a:r>
              <a:rPr lang="en-US" altLang="zh-CN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80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l"/>
            </a:pPr>
            <a:endParaRPr lang="en-US" altLang="zh-CN" sz="1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使用</a:t>
            </a:r>
            <a:r>
              <a:rPr lang="en-US" altLang="zh-CN" sz="2000" dirty="0" err="1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arr</a:t>
            </a:r>
            <a:r>
              <a:rPr lang="en-US" altLang="zh-CN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[0][1]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可以访问</a:t>
            </a:r>
            <a:r>
              <a:rPr lang="en-US" altLang="zh-CN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100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l"/>
            </a:pPr>
            <a:endParaRPr lang="en-US" altLang="zh-CN" sz="1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使用</a:t>
            </a:r>
            <a:r>
              <a:rPr lang="en-US" altLang="zh-CN" sz="2000" dirty="0" err="1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arr</a:t>
            </a:r>
            <a:r>
              <a:rPr lang="en-US" altLang="zh-CN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[0][2]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可以访问</a:t>
            </a:r>
            <a:r>
              <a:rPr lang="en-US" altLang="zh-CN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75</a:t>
            </a:r>
          </a:p>
        </p:txBody>
      </p:sp>
    </p:spTree>
    <p:extLst>
      <p:ext uri="{BB962C8B-B14F-4D97-AF65-F5344CB8AC3E}">
        <p14:creationId xmlns:p14="http://schemas.microsoft.com/office/powerpoint/2010/main" val="943320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>
            <a:extLst>
              <a:ext uri="{FF2B5EF4-FFF2-40B4-BE49-F238E27FC236}">
                <a16:creationId xmlns:a16="http://schemas.microsoft.com/office/drawing/2014/main" id="{1574172E-A3D8-43AB-9E82-549DB9FB48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4880" y="2215515"/>
            <a:ext cx="2797810" cy="3898265"/>
          </a:xfrm>
          <a:prstGeom prst="rect">
            <a:avLst/>
          </a:prstGeom>
        </p:spPr>
      </p:pic>
      <p:sp>
        <p:nvSpPr>
          <p:cNvPr id="7" name="椭圆形标注 12">
            <a:extLst>
              <a:ext uri="{FF2B5EF4-FFF2-40B4-BE49-F238E27FC236}">
                <a16:creationId xmlns:a16="http://schemas.microsoft.com/office/drawing/2014/main" id="{7B390C9A-D5FF-47D1-B4B4-0199AF6B48D8}"/>
              </a:ext>
            </a:extLst>
          </p:cNvPr>
          <p:cNvSpPr/>
          <p:nvPr/>
        </p:nvSpPr>
        <p:spPr>
          <a:xfrm>
            <a:off x="2968625" y="1560195"/>
            <a:ext cx="2071370" cy="1493520"/>
          </a:xfrm>
          <a:prstGeom prst="wedgeEllipseCallou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/>
              <a:t> </a:t>
            </a:r>
          </a:p>
        </p:txBody>
      </p:sp>
      <p:sp>
        <p:nvSpPr>
          <p:cNvPr id="9" name="TextBox 35">
            <a:extLst>
              <a:ext uri="{FF2B5EF4-FFF2-40B4-BE49-F238E27FC236}">
                <a16:creationId xmlns:a16="http://schemas.microsoft.com/office/drawing/2014/main" id="{D9A8924D-E4E3-41DB-9F07-89CCE28E2F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7390" y="1638300"/>
            <a:ext cx="1606550" cy="1228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8" rIns="121917" bIns="60958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先定一个</a:t>
            </a:r>
            <a:r>
              <a:rPr lang="zh-CN" altLang="en-US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小目标！</a:t>
            </a:r>
          </a:p>
        </p:txBody>
      </p:sp>
      <p:sp>
        <p:nvSpPr>
          <p:cNvPr id="12" name="TextBox 35">
            <a:extLst>
              <a:ext uri="{FF2B5EF4-FFF2-40B4-BE49-F238E27FC236}">
                <a16:creationId xmlns:a16="http://schemas.microsoft.com/office/drawing/2014/main" id="{88A2767E-6F2C-4E24-978D-C8C7F57105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5965" y="3576722"/>
            <a:ext cx="4983480" cy="1231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8" rIns="121917" bIns="60958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掌握</a:t>
            </a:r>
            <a:r>
              <a:rPr lang="zh-CN" altLang="en-US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创建与遍历</a:t>
            </a:r>
            <a:r>
              <a:rPr lang="zh-CN" altLang="en-US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二维数组</a:t>
            </a:r>
            <a:r>
              <a:rPr lang="zh-CN" altLang="en-US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的方法，能够实现二维数组的</a:t>
            </a:r>
            <a:r>
              <a:rPr lang="zh-CN" altLang="en-US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创建</a:t>
            </a:r>
            <a:r>
              <a:rPr lang="zh-CN" altLang="en-US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和</a:t>
            </a:r>
            <a:r>
              <a:rPr lang="zh-CN" altLang="en-US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遍历</a:t>
            </a:r>
            <a:endParaRPr lang="zh-CN" altLang="en-US" dirty="0">
              <a:solidFill>
                <a:srgbClr val="1369B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grpSp>
        <p:nvGrpSpPr>
          <p:cNvPr id="14" name="组合 13">
            <a:extLst>
              <a:ext uri="{FF2B5EF4-FFF2-40B4-BE49-F238E27FC236}">
                <a16:creationId xmlns:a16="http://schemas.microsoft.com/office/drawing/2014/main" id="{3617D419-9079-4D1F-99BA-23638A3FE48F}"/>
              </a:ext>
            </a:extLst>
          </p:cNvPr>
          <p:cNvGrpSpPr/>
          <p:nvPr/>
        </p:nvGrpSpPr>
        <p:grpSpPr>
          <a:xfrm>
            <a:off x="5379720" y="3816752"/>
            <a:ext cx="405130" cy="405130"/>
            <a:chOff x="8881" y="4685"/>
            <a:chExt cx="638" cy="638"/>
          </a:xfrm>
        </p:grpSpPr>
        <p:sp>
          <p:nvSpPr>
            <p:cNvPr id="15" name="椭圆 14">
              <a:extLst>
                <a:ext uri="{FF2B5EF4-FFF2-40B4-BE49-F238E27FC236}">
                  <a16:creationId xmlns:a16="http://schemas.microsoft.com/office/drawing/2014/main" id="{7644041C-FD8B-4B62-94FA-4226E308886B}"/>
                </a:ext>
              </a:extLst>
            </p:cNvPr>
            <p:cNvSpPr/>
            <p:nvPr/>
          </p:nvSpPr>
          <p:spPr>
            <a:xfrm>
              <a:off x="8881" y="4685"/>
              <a:ext cx="638" cy="638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椭圆 15">
              <a:extLst>
                <a:ext uri="{FF2B5EF4-FFF2-40B4-BE49-F238E27FC236}">
                  <a16:creationId xmlns:a16="http://schemas.microsoft.com/office/drawing/2014/main" id="{BDC457E5-245E-48A8-8165-3C32BA3775C2}"/>
                </a:ext>
              </a:extLst>
            </p:cNvPr>
            <p:cNvSpPr/>
            <p:nvPr/>
          </p:nvSpPr>
          <p:spPr>
            <a:xfrm>
              <a:off x="8946" y="4750"/>
              <a:ext cx="508" cy="508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1" name="Title 1">
            <a:extLst>
              <a:ext uri="{FF2B5EF4-FFF2-40B4-BE49-F238E27FC236}">
                <a16:creationId xmlns:a16="http://schemas.microsoft.com/office/drawing/2014/main" id="{1C03E3E9-C45E-49A8-87E4-C761089DE271}"/>
              </a:ext>
            </a:extLst>
          </p:cNvPr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3.4.2  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创建与遍历二维数组</a:t>
            </a:r>
          </a:p>
        </p:txBody>
      </p:sp>
    </p:spTree>
    <p:extLst>
      <p:ext uri="{BB962C8B-B14F-4D97-AF65-F5344CB8AC3E}">
        <p14:creationId xmlns:p14="http://schemas.microsoft.com/office/powerpoint/2010/main" val="1410942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B647524F-7E40-4DB3-A459-2D3232648E6A}"/>
              </a:ext>
            </a:extLst>
          </p:cNvPr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3.4.2  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创建与遍历二维数组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393BFF7B-AEBF-4E53-9403-E259188D00E6}"/>
              </a:ext>
            </a:extLst>
          </p:cNvPr>
          <p:cNvSpPr txBox="1"/>
          <p:nvPr/>
        </p:nvSpPr>
        <p:spPr>
          <a:xfrm>
            <a:off x="1054645" y="981522"/>
            <a:ext cx="10297145" cy="9612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创建二维数组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与创建一维数组类似，只需将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数组元素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设置为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数组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即可。使用</a:t>
            </a:r>
            <a:r>
              <a:rPr lang="en-US" altLang="zh-CN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new Array</a:t>
            </a:r>
            <a:r>
              <a:rPr lang="en-US" altLang="zh-CN" sz="2000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()</a:t>
            </a:r>
          </a:p>
          <a:p>
            <a:pPr>
              <a:lnSpc>
                <a:spcPct val="150000"/>
              </a:lnSpc>
            </a:pP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和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“</a:t>
            </a:r>
            <a:r>
              <a:rPr lang="en-US" altLang="zh-CN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[]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”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创建二维数组的示例代码如下。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682A40E9-6A05-40FE-BE23-B4361275042E}"/>
              </a:ext>
            </a:extLst>
          </p:cNvPr>
          <p:cNvSpPr txBox="1"/>
          <p:nvPr/>
        </p:nvSpPr>
        <p:spPr>
          <a:xfrm>
            <a:off x="3329718" y="2133650"/>
            <a:ext cx="5213760" cy="4288033"/>
          </a:xfrm>
          <a:prstGeom prst="rect">
            <a:avLst/>
          </a:prstGeom>
          <a:solidFill>
            <a:srgbClr val="F2F2F2"/>
          </a:solidFill>
        </p:spPr>
        <p:txBody>
          <a:bodyPr wrap="square" rtlCol="0">
            <a:spAutoFit/>
          </a:bodyPr>
          <a:lstStyle/>
          <a:p>
            <a:pPr lvl="1">
              <a:lnSpc>
                <a:spcPct val="150000"/>
              </a:lnSpc>
            </a:pP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// </a:t>
            </a:r>
            <a:r>
              <a:rPr lang="zh-CN" altLang="en-US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使用</a:t>
            </a:r>
            <a:r>
              <a:rPr lang="nn-NO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new Array()</a:t>
            </a:r>
            <a:r>
              <a:rPr lang="zh-CN" altLang="en-US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创建二维数组</a:t>
            </a:r>
          </a:p>
          <a:p>
            <a:pPr lvl="1">
              <a:lnSpc>
                <a:spcPct val="150000"/>
              </a:lnSpc>
            </a:pPr>
            <a:r>
              <a:rPr lang="nn-NO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var info = new Array(</a:t>
            </a:r>
          </a:p>
          <a:p>
            <a:pPr lvl="1" indent="373063">
              <a:lnSpc>
                <a:spcPct val="150000"/>
              </a:lnSpc>
            </a:pPr>
            <a:r>
              <a:rPr lang="nn-NO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new Array('Tom', 13, 155),</a:t>
            </a:r>
          </a:p>
          <a:p>
            <a:pPr lvl="1" indent="373063">
              <a:lnSpc>
                <a:spcPct val="150000"/>
              </a:lnSpc>
            </a:pPr>
            <a:r>
              <a:rPr lang="nn-NO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new Array('Lucy', 11, 152)</a:t>
            </a:r>
          </a:p>
          <a:p>
            <a:pPr lvl="1">
              <a:lnSpc>
                <a:spcPct val="150000"/>
              </a:lnSpc>
            </a:pPr>
            <a:r>
              <a:rPr lang="nn-NO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);</a:t>
            </a:r>
          </a:p>
          <a:p>
            <a:pPr lvl="1">
              <a:lnSpc>
                <a:spcPct val="150000"/>
              </a:lnSpc>
            </a:pPr>
            <a:r>
              <a:rPr lang="nn-NO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// </a:t>
            </a:r>
            <a:r>
              <a:rPr lang="zh-CN" altLang="en-US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使用“</a:t>
            </a: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[]”</a:t>
            </a:r>
            <a:r>
              <a:rPr lang="zh-CN" altLang="en-US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创建二维数组</a:t>
            </a:r>
          </a:p>
          <a:p>
            <a:pPr lvl="1">
              <a:lnSpc>
                <a:spcPct val="150000"/>
              </a:lnSpc>
            </a:pPr>
            <a:r>
              <a:rPr lang="nn-NO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var num = [</a:t>
            </a:r>
          </a:p>
          <a:p>
            <a:pPr lvl="1" indent="373063">
              <a:lnSpc>
                <a:spcPct val="150000"/>
              </a:lnSpc>
            </a:pPr>
            <a:r>
              <a:rPr lang="nn-NO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[1, 3],</a:t>
            </a:r>
          </a:p>
          <a:p>
            <a:pPr lvl="1" indent="373063">
              <a:lnSpc>
                <a:spcPct val="150000"/>
              </a:lnSpc>
            </a:pPr>
            <a:r>
              <a:rPr lang="nn-NO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[2, 4]</a:t>
            </a:r>
          </a:p>
          <a:p>
            <a:pPr lvl="1">
              <a:lnSpc>
                <a:spcPct val="150000"/>
              </a:lnSpc>
            </a:pPr>
            <a:r>
              <a:rPr lang="nn-NO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];</a:t>
            </a:r>
          </a:p>
          <a:p>
            <a:pPr lvl="1">
              <a:lnSpc>
                <a:spcPct val="150000"/>
              </a:lnSpc>
            </a:pPr>
            <a:endParaRPr lang="en-US" altLang="zh-CN" sz="2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041696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B647524F-7E40-4DB3-A459-2D3232648E6A}"/>
              </a:ext>
            </a:extLst>
          </p:cNvPr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3.4.2  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创建与遍历二维数组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393BFF7B-AEBF-4E53-9403-E259188D00E6}"/>
              </a:ext>
            </a:extLst>
          </p:cNvPr>
          <p:cNvSpPr txBox="1"/>
          <p:nvPr/>
        </p:nvSpPr>
        <p:spPr>
          <a:xfrm>
            <a:off x="1054645" y="1053530"/>
            <a:ext cx="10297145" cy="9612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遍历二维数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组与遍历一维数组相似，只需要使用</a:t>
            </a:r>
            <a:r>
              <a:rPr lang="en-US" altLang="zh-CN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for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循环遍历数组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后，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再次遍历数组元素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即可，示例代码如下。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682A40E9-6A05-40FE-BE23-B4361275042E}"/>
              </a:ext>
            </a:extLst>
          </p:cNvPr>
          <p:cNvSpPr txBox="1"/>
          <p:nvPr/>
        </p:nvSpPr>
        <p:spPr>
          <a:xfrm>
            <a:off x="1866190" y="2295268"/>
            <a:ext cx="8424936" cy="2626040"/>
          </a:xfrm>
          <a:prstGeom prst="rect">
            <a:avLst/>
          </a:prstGeom>
          <a:solidFill>
            <a:srgbClr val="F2F2F2"/>
          </a:solidFill>
        </p:spPr>
        <p:txBody>
          <a:bodyPr wrap="square" rtlCol="0">
            <a:spAutoFit/>
          </a:bodyPr>
          <a:lstStyle/>
          <a:p>
            <a:pPr lvl="1">
              <a:lnSpc>
                <a:spcPct val="150000"/>
              </a:lnSpc>
            </a:pP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var </a:t>
            </a:r>
            <a:r>
              <a:rPr lang="en-US" altLang="zh-CN" sz="1800" dirty="0" err="1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arr</a:t>
            </a: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 = [[12, 59, 66], [100, 888]];	// </a:t>
            </a:r>
            <a:r>
              <a:rPr lang="zh-CN" altLang="en-US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创建二维数组</a:t>
            </a:r>
          </a:p>
          <a:p>
            <a:pPr lvl="1">
              <a:lnSpc>
                <a:spcPct val="150000"/>
              </a:lnSpc>
            </a:pP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for (var </a:t>
            </a:r>
            <a:r>
              <a:rPr lang="en-US" altLang="zh-CN" sz="1800" dirty="0" err="1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i</a:t>
            </a: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 = 0; </a:t>
            </a:r>
            <a:r>
              <a:rPr lang="en-US" altLang="zh-CN" sz="1800" dirty="0" err="1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i</a:t>
            </a: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 &lt; </a:t>
            </a:r>
            <a:r>
              <a:rPr lang="en-US" altLang="zh-CN" sz="1800" dirty="0" err="1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arr.length</a:t>
            </a: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; </a:t>
            </a:r>
            <a:r>
              <a:rPr lang="en-US" altLang="zh-CN" sz="1800" dirty="0" err="1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i</a:t>
            </a: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++) {	// </a:t>
            </a:r>
            <a:r>
              <a:rPr lang="zh-CN" altLang="en-US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遍历数组</a:t>
            </a:r>
            <a:r>
              <a:rPr lang="en-US" altLang="zh-CN" sz="1800" dirty="0" err="1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arr</a:t>
            </a:r>
            <a:endParaRPr lang="en-US" altLang="zh-CN" sz="18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 lvl="1">
              <a:lnSpc>
                <a:spcPct val="150000"/>
              </a:lnSpc>
            </a:pP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  for (var j = 0; j &lt; </a:t>
            </a:r>
            <a:r>
              <a:rPr lang="en-US" altLang="zh-CN" sz="1800" dirty="0" err="1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arr</a:t>
            </a: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[</a:t>
            </a:r>
            <a:r>
              <a:rPr lang="en-US" altLang="zh-CN" sz="1800" dirty="0" err="1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i</a:t>
            </a: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].length; </a:t>
            </a:r>
            <a:r>
              <a:rPr lang="en-US" altLang="zh-CN" sz="1800" dirty="0" err="1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j++</a:t>
            </a: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) {	// </a:t>
            </a:r>
            <a:r>
              <a:rPr lang="zh-CN" altLang="en-US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遍历数组</a:t>
            </a:r>
            <a:r>
              <a:rPr lang="en-US" altLang="zh-CN" sz="1800" dirty="0" err="1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arr</a:t>
            </a:r>
            <a:r>
              <a:rPr lang="zh-CN" altLang="en-US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的元素</a:t>
            </a:r>
          </a:p>
          <a:p>
            <a:pPr lvl="1">
              <a:lnSpc>
                <a:spcPct val="150000"/>
              </a:lnSpc>
            </a:pP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    console.log(</a:t>
            </a:r>
            <a:r>
              <a:rPr lang="en-US" altLang="zh-CN" sz="1800" dirty="0" err="1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arr</a:t>
            </a: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[</a:t>
            </a:r>
            <a:r>
              <a:rPr lang="en-US" altLang="zh-CN" sz="1800" dirty="0" err="1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i</a:t>
            </a: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][j]);		// </a:t>
            </a:r>
            <a:r>
              <a:rPr lang="zh-CN" altLang="en-US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输出二维数组中每个元素</a:t>
            </a:r>
          </a:p>
          <a:p>
            <a:pPr lvl="1">
              <a:lnSpc>
                <a:spcPct val="150000"/>
              </a:lnSpc>
            </a:pP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  }</a:t>
            </a:r>
          </a:p>
          <a:p>
            <a:pPr lvl="1">
              <a:lnSpc>
                <a:spcPct val="150000"/>
              </a:lnSpc>
            </a:pP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}</a:t>
            </a:r>
          </a:p>
          <a:p>
            <a:pPr lvl="1">
              <a:lnSpc>
                <a:spcPct val="150000"/>
              </a:lnSpc>
            </a:pPr>
            <a:endParaRPr lang="en-US" altLang="zh-CN" sz="2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109891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>
            <a:extLst>
              <a:ext uri="{FF2B5EF4-FFF2-40B4-BE49-F238E27FC236}">
                <a16:creationId xmlns:a16="http://schemas.microsoft.com/office/drawing/2014/main" id="{1574172E-A3D8-43AB-9E82-549DB9FB48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4880" y="2215515"/>
            <a:ext cx="2797810" cy="3898265"/>
          </a:xfrm>
          <a:prstGeom prst="rect">
            <a:avLst/>
          </a:prstGeom>
        </p:spPr>
      </p:pic>
      <p:sp>
        <p:nvSpPr>
          <p:cNvPr id="7" name="椭圆形标注 12">
            <a:extLst>
              <a:ext uri="{FF2B5EF4-FFF2-40B4-BE49-F238E27FC236}">
                <a16:creationId xmlns:a16="http://schemas.microsoft.com/office/drawing/2014/main" id="{7B390C9A-D5FF-47D1-B4B4-0199AF6B48D8}"/>
              </a:ext>
            </a:extLst>
          </p:cNvPr>
          <p:cNvSpPr/>
          <p:nvPr/>
        </p:nvSpPr>
        <p:spPr>
          <a:xfrm>
            <a:off x="2968625" y="1560195"/>
            <a:ext cx="2071370" cy="1493520"/>
          </a:xfrm>
          <a:prstGeom prst="wedgeEllipseCallou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/>
              <a:t> </a:t>
            </a:r>
          </a:p>
        </p:txBody>
      </p:sp>
      <p:sp>
        <p:nvSpPr>
          <p:cNvPr id="9" name="TextBox 35">
            <a:extLst>
              <a:ext uri="{FF2B5EF4-FFF2-40B4-BE49-F238E27FC236}">
                <a16:creationId xmlns:a16="http://schemas.microsoft.com/office/drawing/2014/main" id="{D9A8924D-E4E3-41DB-9F07-89CCE28E2F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7390" y="1638300"/>
            <a:ext cx="1606550" cy="1228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8" rIns="121917" bIns="60958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先定一个</a:t>
            </a:r>
            <a:r>
              <a:rPr lang="zh-CN" altLang="en-US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小目标！</a:t>
            </a:r>
          </a:p>
        </p:txBody>
      </p:sp>
      <p:sp>
        <p:nvSpPr>
          <p:cNvPr id="12" name="TextBox 35">
            <a:extLst>
              <a:ext uri="{FF2B5EF4-FFF2-40B4-BE49-F238E27FC236}">
                <a16:creationId xmlns:a16="http://schemas.microsoft.com/office/drawing/2014/main" id="{88A2767E-6F2C-4E24-978D-C8C7F57105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5965" y="3576722"/>
            <a:ext cx="4983480" cy="1231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8" rIns="121917" bIns="60958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掌握</a:t>
            </a:r>
            <a:r>
              <a:rPr lang="zh-CN" altLang="en-US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二维数组</a:t>
            </a:r>
            <a:r>
              <a:rPr lang="zh-CN" altLang="en-US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转置</a:t>
            </a:r>
            <a:r>
              <a:rPr lang="zh-CN" altLang="en-US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案例</a:t>
            </a:r>
            <a:r>
              <a:rPr lang="zh-CN" altLang="en-US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的开发，能够实现二维数组的转置</a:t>
            </a:r>
            <a:endParaRPr lang="zh-CN" altLang="en-US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4" name="组合 13">
            <a:extLst>
              <a:ext uri="{FF2B5EF4-FFF2-40B4-BE49-F238E27FC236}">
                <a16:creationId xmlns:a16="http://schemas.microsoft.com/office/drawing/2014/main" id="{3617D419-9079-4D1F-99BA-23638A3FE48F}"/>
              </a:ext>
            </a:extLst>
          </p:cNvPr>
          <p:cNvGrpSpPr/>
          <p:nvPr/>
        </p:nvGrpSpPr>
        <p:grpSpPr>
          <a:xfrm>
            <a:off x="5379720" y="3816752"/>
            <a:ext cx="405130" cy="405130"/>
            <a:chOff x="8881" y="4685"/>
            <a:chExt cx="638" cy="638"/>
          </a:xfrm>
        </p:grpSpPr>
        <p:sp>
          <p:nvSpPr>
            <p:cNvPr id="15" name="椭圆 14">
              <a:extLst>
                <a:ext uri="{FF2B5EF4-FFF2-40B4-BE49-F238E27FC236}">
                  <a16:creationId xmlns:a16="http://schemas.microsoft.com/office/drawing/2014/main" id="{7644041C-FD8B-4B62-94FA-4226E308886B}"/>
                </a:ext>
              </a:extLst>
            </p:cNvPr>
            <p:cNvSpPr/>
            <p:nvPr/>
          </p:nvSpPr>
          <p:spPr>
            <a:xfrm>
              <a:off x="8881" y="4685"/>
              <a:ext cx="638" cy="638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椭圆 15">
              <a:extLst>
                <a:ext uri="{FF2B5EF4-FFF2-40B4-BE49-F238E27FC236}">
                  <a16:creationId xmlns:a16="http://schemas.microsoft.com/office/drawing/2014/main" id="{BDC457E5-245E-48A8-8165-3C32BA3775C2}"/>
                </a:ext>
              </a:extLst>
            </p:cNvPr>
            <p:cNvSpPr/>
            <p:nvPr/>
          </p:nvSpPr>
          <p:spPr>
            <a:xfrm>
              <a:off x="8946" y="4750"/>
              <a:ext cx="508" cy="508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1" name="Title 1">
            <a:extLst>
              <a:ext uri="{FF2B5EF4-FFF2-40B4-BE49-F238E27FC236}">
                <a16:creationId xmlns:a16="http://schemas.microsoft.com/office/drawing/2014/main" id="{1C03E3E9-C45E-49A8-87E4-C761089DE271}"/>
              </a:ext>
            </a:extLst>
          </p:cNvPr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3.4.3 </a:t>
            </a:r>
            <a:r>
              <a:rPr lang="en-US" altLang="zh-C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【</a:t>
            </a:r>
            <a:r>
              <a:rPr lang="zh-CN" alt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案例</a:t>
            </a:r>
            <a:r>
              <a:rPr lang="en-US" altLang="zh-CN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】</a:t>
            </a:r>
            <a:r>
              <a:rPr lang="zh-CN" alt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二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维数组转置</a:t>
            </a:r>
          </a:p>
        </p:txBody>
      </p:sp>
    </p:spTree>
    <p:extLst>
      <p:ext uri="{BB962C8B-B14F-4D97-AF65-F5344CB8AC3E}">
        <p14:creationId xmlns:p14="http://schemas.microsoft.com/office/powerpoint/2010/main" val="2278887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4"/>
          <p:cNvSpPr txBox="1"/>
          <p:nvPr/>
        </p:nvSpPr>
        <p:spPr>
          <a:xfrm>
            <a:off x="837863" y="572758"/>
            <a:ext cx="3007988" cy="662532"/>
          </a:xfrm>
          <a:prstGeom prst="rect">
            <a:avLst/>
          </a:prstGeom>
        </p:spPr>
        <p:txBody>
          <a:bodyPr lIns="121917" tIns="60958" rIns="121917" bIns="60958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zh-CN" altLang="en-US" b="1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目录</a:t>
            </a:r>
            <a:r>
              <a:rPr lang="en-US" altLang="zh-CN" b="1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/</a:t>
            </a:r>
            <a:r>
              <a:rPr lang="en-US" altLang="zh-CN" sz="24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Contents</a:t>
            </a:r>
            <a:endParaRPr lang="en-GB" sz="2400" dirty="0">
              <a:solidFill>
                <a:srgbClr val="1369B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grpSp>
        <p:nvGrpSpPr>
          <p:cNvPr id="45" name="组合 44"/>
          <p:cNvGrpSpPr/>
          <p:nvPr/>
        </p:nvGrpSpPr>
        <p:grpSpPr>
          <a:xfrm>
            <a:off x="3119265" y="2731893"/>
            <a:ext cx="1192190" cy="613062"/>
            <a:chOff x="2215144" y="982844"/>
            <a:chExt cx="1244730" cy="842780"/>
          </a:xfrm>
        </p:grpSpPr>
        <p:sp>
          <p:nvSpPr>
            <p:cNvPr id="46" name="平行四边形 45"/>
            <p:cNvSpPr/>
            <p:nvPr/>
          </p:nvSpPr>
          <p:spPr>
            <a:xfrm>
              <a:off x="2215144" y="982844"/>
              <a:ext cx="1120898" cy="842780"/>
            </a:xfrm>
            <a:prstGeom prst="parallelogram">
              <a:avLst>
                <a:gd name="adj" fmla="val 48207"/>
              </a:avLst>
            </a:prstGeom>
            <a:solidFill>
              <a:srgbClr val="1369B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47" name="文本框 9"/>
            <p:cNvSpPr txBox="1"/>
            <p:nvPr/>
          </p:nvSpPr>
          <p:spPr>
            <a:xfrm>
              <a:off x="2393075" y="1005670"/>
              <a:ext cx="1066799" cy="8038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2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01</a:t>
              </a:r>
              <a:endParaRPr lang="zh-CN" altLang="en-US" sz="3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grpSp>
        <p:nvGrpSpPr>
          <p:cNvPr id="48" name="组合 47"/>
          <p:cNvGrpSpPr/>
          <p:nvPr/>
        </p:nvGrpSpPr>
        <p:grpSpPr>
          <a:xfrm>
            <a:off x="3119265" y="3747492"/>
            <a:ext cx="1192190" cy="618406"/>
            <a:chOff x="2215144" y="2026500"/>
            <a:chExt cx="1244730" cy="850129"/>
          </a:xfrm>
        </p:grpSpPr>
        <p:sp>
          <p:nvSpPr>
            <p:cNvPr id="49" name="平行四边形 48"/>
            <p:cNvSpPr/>
            <p:nvPr/>
          </p:nvSpPr>
          <p:spPr>
            <a:xfrm>
              <a:off x="2215144" y="2033848"/>
              <a:ext cx="1120898" cy="842781"/>
            </a:xfrm>
            <a:prstGeom prst="parallelogram">
              <a:avLst>
                <a:gd name="adj" fmla="val 48207"/>
              </a:avLst>
            </a:prstGeom>
            <a:solidFill>
              <a:srgbClr val="1369B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50" name="文本框 10"/>
            <p:cNvSpPr txBox="1"/>
            <p:nvPr/>
          </p:nvSpPr>
          <p:spPr>
            <a:xfrm>
              <a:off x="2393075" y="2026500"/>
              <a:ext cx="1066799" cy="8038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2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02</a:t>
              </a:r>
              <a:endParaRPr lang="zh-CN" altLang="en-US" sz="3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grpSp>
        <p:nvGrpSpPr>
          <p:cNvPr id="51" name="组合 50"/>
          <p:cNvGrpSpPr/>
          <p:nvPr/>
        </p:nvGrpSpPr>
        <p:grpSpPr>
          <a:xfrm>
            <a:off x="3119265" y="4759485"/>
            <a:ext cx="1192190" cy="614525"/>
            <a:chOff x="2215144" y="3084852"/>
            <a:chExt cx="1244730" cy="844793"/>
          </a:xfrm>
        </p:grpSpPr>
        <p:sp>
          <p:nvSpPr>
            <p:cNvPr id="52" name="平行四边形 51"/>
            <p:cNvSpPr/>
            <p:nvPr/>
          </p:nvSpPr>
          <p:spPr>
            <a:xfrm>
              <a:off x="2215144" y="3084852"/>
              <a:ext cx="1120898" cy="842781"/>
            </a:xfrm>
            <a:prstGeom prst="parallelogram">
              <a:avLst>
                <a:gd name="adj" fmla="val 48207"/>
              </a:avLst>
            </a:prstGeom>
            <a:solidFill>
              <a:srgbClr val="1369B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53" name="文本框 11"/>
            <p:cNvSpPr txBox="1"/>
            <p:nvPr/>
          </p:nvSpPr>
          <p:spPr>
            <a:xfrm>
              <a:off x="2393075" y="3125750"/>
              <a:ext cx="1066799" cy="8038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2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03</a:t>
              </a:r>
              <a:endParaRPr lang="zh-CN" altLang="en-US" sz="3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grpSp>
        <p:nvGrpSpPr>
          <p:cNvPr id="60" name="组合 59"/>
          <p:cNvGrpSpPr/>
          <p:nvPr/>
        </p:nvGrpSpPr>
        <p:grpSpPr>
          <a:xfrm>
            <a:off x="4024817" y="2709714"/>
            <a:ext cx="5142331" cy="613062"/>
            <a:chOff x="4315150" y="953426"/>
            <a:chExt cx="3857250" cy="540057"/>
          </a:xfrm>
        </p:grpSpPr>
        <p:sp>
          <p:nvSpPr>
            <p:cNvPr id="61" name="矩形 60"/>
            <p:cNvSpPr/>
            <p:nvPr/>
          </p:nvSpPr>
          <p:spPr>
            <a:xfrm>
              <a:off x="4841196" y="1036090"/>
              <a:ext cx="2827147" cy="344580"/>
            </a:xfrm>
            <a:prstGeom prst="rect">
              <a:avLst/>
            </a:prstGeom>
            <a:ln w="15875">
              <a:noFill/>
            </a:ln>
          </p:spPr>
          <p:txBody>
            <a:bodyPr wrap="square" lIns="68580" tIns="34290" rIns="68580" bIns="34290">
              <a:spAutoFit/>
            </a:bodyPr>
            <a:lstStyle/>
            <a:p>
              <a:pPr algn="l">
                <a:buClrTx/>
                <a:buSzTx/>
                <a:buFontTx/>
              </a:pPr>
              <a:r>
                <a:rPr lang="zh-CN" altLang="en-US" sz="2000" dirty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初识数组</a:t>
              </a:r>
            </a:p>
          </p:txBody>
        </p:sp>
        <p:sp>
          <p:nvSpPr>
            <p:cNvPr id="62" name="平行四边形 61"/>
            <p:cNvSpPr/>
            <p:nvPr/>
          </p:nvSpPr>
          <p:spPr>
            <a:xfrm>
              <a:off x="4315150" y="953426"/>
              <a:ext cx="3857250" cy="540057"/>
            </a:xfrm>
            <a:prstGeom prst="parallelogram">
              <a:avLst>
                <a:gd name="adj" fmla="val 48207"/>
              </a:avLst>
            </a:prstGeom>
            <a:noFill/>
            <a:ln w="158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endParaRPr lang="zh-CN" altLang="en-US" sz="21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grpSp>
        <p:nvGrpSpPr>
          <p:cNvPr id="63" name="组合 62"/>
          <p:cNvGrpSpPr/>
          <p:nvPr/>
        </p:nvGrpSpPr>
        <p:grpSpPr>
          <a:xfrm>
            <a:off x="4024817" y="3730666"/>
            <a:ext cx="5142331" cy="613062"/>
            <a:chOff x="4315150" y="1647579"/>
            <a:chExt cx="3857250" cy="540057"/>
          </a:xfrm>
        </p:grpSpPr>
        <p:sp>
          <p:nvSpPr>
            <p:cNvPr id="64" name="矩形 63"/>
            <p:cNvSpPr/>
            <p:nvPr/>
          </p:nvSpPr>
          <p:spPr>
            <a:xfrm>
              <a:off x="4841196" y="1730243"/>
              <a:ext cx="2827147" cy="332129"/>
            </a:xfrm>
            <a:prstGeom prst="rect">
              <a:avLst/>
            </a:prstGeom>
            <a:ln w="15875">
              <a:noFill/>
            </a:ln>
          </p:spPr>
          <p:txBody>
            <a:bodyPr wrap="square" lIns="68580" tIns="34290" rIns="68580" bIns="34290">
              <a:spAutoFit/>
            </a:bodyPr>
            <a:lstStyle/>
            <a:p>
              <a:r>
                <a:rPr lang="zh-CN" altLang="en-US" sz="2000" dirty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创建数组</a:t>
              </a:r>
            </a:p>
          </p:txBody>
        </p:sp>
        <p:sp>
          <p:nvSpPr>
            <p:cNvPr id="65" name="平行四边形 64"/>
            <p:cNvSpPr/>
            <p:nvPr/>
          </p:nvSpPr>
          <p:spPr>
            <a:xfrm>
              <a:off x="4315150" y="1647579"/>
              <a:ext cx="3857250" cy="540057"/>
            </a:xfrm>
            <a:prstGeom prst="parallelogram">
              <a:avLst>
                <a:gd name="adj" fmla="val 48207"/>
              </a:avLst>
            </a:prstGeom>
            <a:noFill/>
            <a:ln w="158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endParaRPr lang="zh-CN" alt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grpSp>
        <p:nvGrpSpPr>
          <p:cNvPr id="66" name="组合 65"/>
          <p:cNvGrpSpPr/>
          <p:nvPr/>
        </p:nvGrpSpPr>
        <p:grpSpPr>
          <a:xfrm>
            <a:off x="4024817" y="4737832"/>
            <a:ext cx="5142331" cy="613062"/>
            <a:chOff x="4315150" y="2341731"/>
            <a:chExt cx="3857250" cy="540057"/>
          </a:xfrm>
        </p:grpSpPr>
        <p:sp>
          <p:nvSpPr>
            <p:cNvPr id="67" name="矩形 66"/>
            <p:cNvSpPr/>
            <p:nvPr/>
          </p:nvSpPr>
          <p:spPr>
            <a:xfrm>
              <a:off x="4841197" y="2424395"/>
              <a:ext cx="2827146" cy="331154"/>
            </a:xfrm>
            <a:prstGeom prst="rect">
              <a:avLst/>
            </a:prstGeom>
            <a:ln w="15875">
              <a:noFill/>
            </a:ln>
          </p:spPr>
          <p:txBody>
            <a:bodyPr wrap="square" lIns="68580" tIns="34290" rIns="68580" bIns="34290">
              <a:spAutoFit/>
            </a:bodyPr>
            <a:lstStyle/>
            <a:p>
              <a:r>
                <a:rPr lang="zh-CN" altLang="en-US" sz="2000" dirty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数组的基本操作</a:t>
              </a:r>
              <a:endPara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68" name="平行四边形 67"/>
            <p:cNvSpPr/>
            <p:nvPr/>
          </p:nvSpPr>
          <p:spPr>
            <a:xfrm>
              <a:off x="4315150" y="2341731"/>
              <a:ext cx="3857250" cy="540057"/>
            </a:xfrm>
            <a:prstGeom prst="parallelogram">
              <a:avLst>
                <a:gd name="adj" fmla="val 48207"/>
              </a:avLst>
            </a:prstGeom>
            <a:noFill/>
            <a:ln w="158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endParaRPr lang="zh-CN" altLang="en-US" sz="21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41719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文本框 13">
            <a:extLst>
              <a:ext uri="{FF2B5EF4-FFF2-40B4-BE49-F238E27FC236}">
                <a16:creationId xmlns:a16="http://schemas.microsoft.com/office/drawing/2014/main" id="{393BFF7B-AEBF-4E53-9403-E259188D00E6}"/>
              </a:ext>
            </a:extLst>
          </p:cNvPr>
          <p:cNvSpPr txBox="1"/>
          <p:nvPr/>
        </p:nvSpPr>
        <p:spPr>
          <a:xfrm>
            <a:off x="1054645" y="1053530"/>
            <a:ext cx="10297145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二维数组转置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指的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是将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二维数组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横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向元素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转换为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纵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向元素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ED7236C-62BC-4F2F-8538-0BCDA825BFEB}"/>
              </a:ext>
            </a:extLst>
          </p:cNvPr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3.4.3 【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案例</a:t>
            </a: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】</a:t>
            </a:r>
            <a:r>
              <a:rPr lang="zh-CN" alt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二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维数组转置</a:t>
            </a:r>
          </a:p>
        </p:txBody>
      </p:sp>
      <p:graphicFrame>
        <p:nvGraphicFramePr>
          <p:cNvPr id="25" name="对象 24">
            <a:extLst>
              <a:ext uri="{FF2B5EF4-FFF2-40B4-BE49-F238E27FC236}">
                <a16:creationId xmlns:a16="http://schemas.microsoft.com/office/drawing/2014/main" id="{12926A0C-A007-4B99-AA0F-22B98FCD382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1601136"/>
              </p:ext>
            </p:extLst>
          </p:nvPr>
        </p:nvGraphicFramePr>
        <p:xfrm>
          <a:off x="2350790" y="2061642"/>
          <a:ext cx="7266735" cy="34563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7" name="Visio" r:id="rId3" imgW="3324269" imgH="1580893" progId="Visio.Drawing.15">
                  <p:embed/>
                </p:oleObj>
              </mc:Choice>
              <mc:Fallback>
                <p:oleObj name="Visio" r:id="rId3" imgW="3324269" imgH="1580893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50790" y="2061642"/>
                        <a:ext cx="7266735" cy="345638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矩形 25">
            <a:extLst>
              <a:ext uri="{FF2B5EF4-FFF2-40B4-BE49-F238E27FC236}">
                <a16:creationId xmlns:a16="http://schemas.microsoft.com/office/drawing/2014/main" id="{626266B0-536E-4C1B-B149-BE9AB350E114}"/>
              </a:ext>
            </a:extLst>
          </p:cNvPr>
          <p:cNvSpPr/>
          <p:nvPr/>
        </p:nvSpPr>
        <p:spPr>
          <a:xfrm>
            <a:off x="3070870" y="3336270"/>
            <a:ext cx="2317718" cy="3600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noFill/>
            </a:endParaRPr>
          </a:p>
        </p:txBody>
      </p:sp>
      <p:cxnSp>
        <p:nvCxnSpPr>
          <p:cNvPr id="28" name="直接箭头连接符 27">
            <a:extLst>
              <a:ext uri="{FF2B5EF4-FFF2-40B4-BE49-F238E27FC236}">
                <a16:creationId xmlns:a16="http://schemas.microsoft.com/office/drawing/2014/main" id="{9C79D9B9-7368-4F0A-BA5E-AE9CA6A52554}"/>
              </a:ext>
            </a:extLst>
          </p:cNvPr>
          <p:cNvCxnSpPr/>
          <p:nvPr/>
        </p:nvCxnSpPr>
        <p:spPr>
          <a:xfrm flipH="1">
            <a:off x="1846734" y="3501802"/>
            <a:ext cx="1224136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文本框 28">
            <a:extLst>
              <a:ext uri="{FF2B5EF4-FFF2-40B4-BE49-F238E27FC236}">
                <a16:creationId xmlns:a16="http://schemas.microsoft.com/office/drawing/2014/main" id="{6896FD21-036C-4182-A984-5960C36FED98}"/>
              </a:ext>
            </a:extLst>
          </p:cNvPr>
          <p:cNvSpPr txBox="1"/>
          <p:nvPr/>
        </p:nvSpPr>
        <p:spPr>
          <a:xfrm>
            <a:off x="406574" y="3285778"/>
            <a:ext cx="1296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横向元素</a:t>
            </a:r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1822BE3F-133A-4568-A7EF-BB2F87981131}"/>
              </a:ext>
            </a:extLst>
          </p:cNvPr>
          <p:cNvSpPr/>
          <p:nvPr/>
        </p:nvSpPr>
        <p:spPr>
          <a:xfrm rot="5400000">
            <a:off x="2427810" y="3928840"/>
            <a:ext cx="2150215" cy="43204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noFill/>
            </a:endParaRPr>
          </a:p>
        </p:txBody>
      </p:sp>
      <p:cxnSp>
        <p:nvCxnSpPr>
          <p:cNvPr id="33" name="直接箭头连接符 32">
            <a:extLst>
              <a:ext uri="{FF2B5EF4-FFF2-40B4-BE49-F238E27FC236}">
                <a16:creationId xmlns:a16="http://schemas.microsoft.com/office/drawing/2014/main" id="{9E27A06F-E183-4848-88A5-25F2AE1460FE}"/>
              </a:ext>
            </a:extLst>
          </p:cNvPr>
          <p:cNvCxnSpPr/>
          <p:nvPr/>
        </p:nvCxnSpPr>
        <p:spPr>
          <a:xfrm>
            <a:off x="3521136" y="5219971"/>
            <a:ext cx="0" cy="586087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文本框 33">
            <a:extLst>
              <a:ext uri="{FF2B5EF4-FFF2-40B4-BE49-F238E27FC236}">
                <a16:creationId xmlns:a16="http://schemas.microsoft.com/office/drawing/2014/main" id="{2085B69E-8CF4-4815-A173-FD8F4FB42BB8}"/>
              </a:ext>
            </a:extLst>
          </p:cNvPr>
          <p:cNvSpPr txBox="1"/>
          <p:nvPr/>
        </p:nvSpPr>
        <p:spPr>
          <a:xfrm>
            <a:off x="2933585" y="5826177"/>
            <a:ext cx="1296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纵向元素</a:t>
            </a:r>
          </a:p>
        </p:txBody>
      </p:sp>
    </p:spTree>
    <p:extLst>
      <p:ext uri="{BB962C8B-B14F-4D97-AF65-F5344CB8AC3E}">
        <p14:creationId xmlns:p14="http://schemas.microsoft.com/office/powerpoint/2010/main" val="1361200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文本框 13">
            <a:extLst>
              <a:ext uri="{FF2B5EF4-FFF2-40B4-BE49-F238E27FC236}">
                <a16:creationId xmlns:a16="http://schemas.microsoft.com/office/drawing/2014/main" id="{393BFF7B-AEBF-4E53-9403-E259188D00E6}"/>
              </a:ext>
            </a:extLst>
          </p:cNvPr>
          <p:cNvSpPr txBox="1"/>
          <p:nvPr/>
        </p:nvSpPr>
        <p:spPr>
          <a:xfrm>
            <a:off x="1054645" y="1053530"/>
            <a:ext cx="10297145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转置后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的数组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res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中的每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一行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元素是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转置前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数组</a:t>
            </a:r>
            <a:r>
              <a:rPr lang="en-US" altLang="zh-CN" sz="2000" dirty="0" err="1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arr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的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每一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列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元素，转置的规律如下。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ED7236C-62BC-4F2F-8538-0BCDA825BFEB}"/>
              </a:ext>
            </a:extLst>
          </p:cNvPr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3.4.3 【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案例</a:t>
            </a: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】</a:t>
            </a:r>
            <a:r>
              <a:rPr lang="zh-CN" alt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二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维数组转置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674FE749-2582-455D-8279-B3F69AF6B1DA}"/>
              </a:ext>
            </a:extLst>
          </p:cNvPr>
          <p:cNvSpPr txBox="1"/>
          <p:nvPr/>
        </p:nvSpPr>
        <p:spPr>
          <a:xfrm>
            <a:off x="4030592" y="1989634"/>
            <a:ext cx="3508936" cy="1795043"/>
          </a:xfrm>
          <a:prstGeom prst="rect">
            <a:avLst/>
          </a:prstGeom>
          <a:solidFill>
            <a:srgbClr val="F2F2F2"/>
          </a:solidFill>
        </p:spPr>
        <p:txBody>
          <a:bodyPr wrap="square" rtlCol="0">
            <a:spAutoFit/>
          </a:bodyPr>
          <a:lstStyle/>
          <a:p>
            <a:pPr lvl="1">
              <a:lnSpc>
                <a:spcPct val="150000"/>
              </a:lnSpc>
            </a:pP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res[0][0] = </a:t>
            </a:r>
            <a:r>
              <a:rPr lang="en-US" altLang="zh-CN" sz="1800" dirty="0" err="1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arr</a:t>
            </a: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[0][0]</a:t>
            </a:r>
          </a:p>
          <a:p>
            <a:pPr lvl="1">
              <a:lnSpc>
                <a:spcPct val="150000"/>
              </a:lnSpc>
            </a:pP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res[0][1] = </a:t>
            </a:r>
            <a:r>
              <a:rPr lang="en-US" altLang="zh-CN" sz="1800" dirty="0" err="1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arr</a:t>
            </a: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[1][0]</a:t>
            </a:r>
          </a:p>
          <a:p>
            <a:pPr lvl="1">
              <a:lnSpc>
                <a:spcPct val="150000"/>
              </a:lnSpc>
            </a:pP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res[0][2] = </a:t>
            </a:r>
            <a:r>
              <a:rPr lang="en-US" altLang="zh-CN" sz="1800" dirty="0" err="1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arr</a:t>
            </a: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[2][0]</a:t>
            </a:r>
          </a:p>
          <a:p>
            <a:pPr lvl="1">
              <a:lnSpc>
                <a:spcPct val="150000"/>
              </a:lnSpc>
            </a:pP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res[0][3] = </a:t>
            </a:r>
            <a:r>
              <a:rPr lang="en-US" altLang="zh-CN" sz="1800" dirty="0" err="1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arr</a:t>
            </a:r>
            <a:r>
              <a:rPr lang="en-US" altLang="zh-CN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[3][0]</a:t>
            </a:r>
          </a:p>
          <a:p>
            <a:pPr lvl="1">
              <a:lnSpc>
                <a:spcPct val="150000"/>
              </a:lnSpc>
            </a:pPr>
            <a:endParaRPr lang="en-US" altLang="zh-CN" sz="2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DF9CA31D-52C7-4498-9C8D-4168592EC44F}"/>
              </a:ext>
            </a:extLst>
          </p:cNvPr>
          <p:cNvSpPr txBox="1"/>
          <p:nvPr/>
        </p:nvSpPr>
        <p:spPr>
          <a:xfrm>
            <a:off x="1143690" y="4149874"/>
            <a:ext cx="10424124" cy="9612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二维数组转置的公式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为</a:t>
            </a:r>
            <a:r>
              <a:rPr lang="en-US" altLang="zh-CN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res[</a:t>
            </a:r>
            <a:r>
              <a:rPr lang="en-US" altLang="zh-CN" sz="2000" dirty="0" err="1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</a:t>
            </a:r>
            <a:r>
              <a:rPr lang="en-US" altLang="zh-CN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][j] = </a:t>
            </a:r>
            <a:r>
              <a:rPr lang="en-US" altLang="zh-CN" sz="2000" dirty="0" err="1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arr</a:t>
            </a:r>
            <a:r>
              <a:rPr lang="en-US" altLang="zh-CN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[j][</a:t>
            </a:r>
            <a:r>
              <a:rPr lang="en-US" altLang="zh-CN" sz="2000" dirty="0" err="1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</a:t>
            </a:r>
            <a:r>
              <a:rPr lang="en-US" altLang="zh-CN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]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，且</a:t>
            </a:r>
            <a:r>
              <a:rPr lang="en-US" altLang="zh-CN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res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数组的长度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等于</a:t>
            </a:r>
            <a:r>
              <a:rPr lang="en-US" altLang="zh-CN" sz="2000" dirty="0" err="1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arr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元素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（如</a:t>
            </a:r>
            <a:r>
              <a:rPr lang="en-US" altLang="zh-CN" sz="2000" dirty="0" err="1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arr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[0]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的长度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en-US" altLang="zh-CN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res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元素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（如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res[0]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的长度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等于</a:t>
            </a:r>
            <a:r>
              <a:rPr lang="en-US" altLang="zh-CN" sz="2000" dirty="0" err="1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arr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数组的长度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709106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Box 48"/>
          <p:cNvSpPr txBox="1"/>
          <p:nvPr/>
        </p:nvSpPr>
        <p:spPr>
          <a:xfrm>
            <a:off x="3970118" y="3014256"/>
            <a:ext cx="6733001" cy="830997"/>
          </a:xfrm>
          <a:prstGeom prst="rect">
            <a:avLst/>
          </a:prstGeom>
          <a:noFill/>
        </p:spPr>
        <p:txBody>
          <a:bodyPr wrap="square" lIns="91443" tIns="45720" rIns="91443" bIns="45720" rtlCol="0">
            <a:spAutoFit/>
          </a:bodyPr>
          <a:lstStyle/>
          <a:p>
            <a:pPr algn="l">
              <a:buClrTx/>
              <a:buSzTx/>
              <a:buFontTx/>
            </a:pPr>
            <a:r>
              <a:rPr lang="zh-CN" altLang="en-US" sz="4800" b="1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数组排序</a:t>
            </a:r>
          </a:p>
        </p:txBody>
      </p:sp>
      <p:sp>
        <p:nvSpPr>
          <p:cNvPr id="2" name="TextBox 48"/>
          <p:cNvSpPr txBox="1"/>
          <p:nvPr/>
        </p:nvSpPr>
        <p:spPr>
          <a:xfrm>
            <a:off x="1626870" y="2809240"/>
            <a:ext cx="1734820" cy="1106805"/>
          </a:xfrm>
          <a:prstGeom prst="rect">
            <a:avLst/>
          </a:prstGeom>
          <a:noFill/>
        </p:spPr>
        <p:txBody>
          <a:bodyPr wrap="square" lIns="91443" tIns="45720" rIns="91443" bIns="45720" rtlCol="0">
            <a:spAutoFit/>
          </a:bodyPr>
          <a:lstStyle/>
          <a:p>
            <a:r>
              <a:rPr lang="en-US" altLang="en-GB" sz="6600" b="1" dirty="0">
                <a:solidFill>
                  <a:srgbClr val="FAFAFA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3.5</a:t>
            </a:r>
          </a:p>
        </p:txBody>
      </p:sp>
    </p:spTree>
    <p:extLst>
      <p:ext uri="{BB962C8B-B14F-4D97-AF65-F5344CB8AC3E}">
        <p14:creationId xmlns:p14="http://schemas.microsoft.com/office/powerpoint/2010/main" val="445835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3.5  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数组排序</a:t>
            </a: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4E2F0E98-C81F-42BA-9750-6530743AE9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1196" y="1629594"/>
            <a:ext cx="3715858" cy="4006159"/>
          </a:xfrm>
          <a:prstGeom prst="rect">
            <a:avLst/>
          </a:prstGeom>
        </p:spPr>
      </p:pic>
      <p:sp>
        <p:nvSpPr>
          <p:cNvPr id="9" name="矩形 8">
            <a:extLst>
              <a:ext uri="{FF2B5EF4-FFF2-40B4-BE49-F238E27FC236}">
                <a16:creationId xmlns:a16="http://schemas.microsoft.com/office/drawing/2014/main" id="{B0BB5DD6-89E3-49E7-B98D-CC8C690A3617}"/>
              </a:ext>
            </a:extLst>
          </p:cNvPr>
          <p:cNvSpPr/>
          <p:nvPr/>
        </p:nvSpPr>
        <p:spPr>
          <a:xfrm>
            <a:off x="5041388" y="1989634"/>
            <a:ext cx="6094378" cy="3168352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B3F9C17D-E1CC-4A4C-9A70-45A29EF6BDEB}"/>
              </a:ext>
            </a:extLst>
          </p:cNvPr>
          <p:cNvSpPr txBox="1"/>
          <p:nvPr/>
        </p:nvSpPr>
        <p:spPr>
          <a:xfrm>
            <a:off x="5353092" y="2256062"/>
            <a:ext cx="561662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8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数组排序</a:t>
            </a:r>
            <a:r>
              <a:rPr lang="zh-CN" altLang="en-US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是指将数组中的元素排列成一个</a:t>
            </a:r>
            <a:r>
              <a:rPr lang="zh-CN" altLang="en-US" sz="18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有序</a:t>
            </a:r>
            <a:r>
              <a:rPr lang="zh-CN" altLang="en-US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的序列，那么排序有什么意义呢？试想开发一个销售管理系统，在页面中输出产品列表时，如果</a:t>
            </a:r>
            <a:r>
              <a:rPr lang="zh-CN" altLang="en-US" sz="18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没有</a:t>
            </a:r>
            <a:r>
              <a:rPr lang="zh-CN" altLang="en-US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按照</a:t>
            </a:r>
            <a:r>
              <a:rPr lang="zh-CN" altLang="en-US" sz="18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销量顺序</a:t>
            </a:r>
            <a:r>
              <a:rPr lang="zh-CN" altLang="en-US" sz="18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显示，很难看出哪些</a:t>
            </a:r>
            <a:r>
              <a:rPr lang="zh-CN" altLang="en-US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产品更畅销，此时就需要一种</a:t>
            </a:r>
            <a:r>
              <a:rPr lang="zh-CN" altLang="en-US" sz="18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算法</a:t>
            </a:r>
            <a:r>
              <a:rPr lang="zh-CN" altLang="en-US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，能够比较销量</a:t>
            </a:r>
            <a:r>
              <a:rPr lang="zh-CN" altLang="en-US" sz="18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数组</a:t>
            </a:r>
            <a:r>
              <a:rPr lang="zh-CN" altLang="en-US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中每个元素值的大小</a:t>
            </a:r>
            <a:r>
              <a:rPr lang="zh-CN" altLang="en-US" sz="18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。常见</a:t>
            </a:r>
            <a:r>
              <a:rPr lang="zh-CN" altLang="en-US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的算法有</a:t>
            </a:r>
            <a:r>
              <a:rPr lang="zh-CN" altLang="en-US" sz="18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冒泡排序</a:t>
            </a:r>
            <a:r>
              <a:rPr lang="zh-CN" altLang="en-US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和</a:t>
            </a:r>
            <a:r>
              <a:rPr lang="zh-CN" altLang="en-US" sz="18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插入排序</a:t>
            </a:r>
            <a:r>
              <a:rPr lang="zh-CN" altLang="en-US" sz="18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18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99701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>
            <a:extLst>
              <a:ext uri="{FF2B5EF4-FFF2-40B4-BE49-F238E27FC236}">
                <a16:creationId xmlns:a16="http://schemas.microsoft.com/office/drawing/2014/main" id="{1574172E-A3D8-43AB-9E82-549DB9FB48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4880" y="2215515"/>
            <a:ext cx="2797810" cy="3898265"/>
          </a:xfrm>
          <a:prstGeom prst="rect">
            <a:avLst/>
          </a:prstGeom>
        </p:spPr>
      </p:pic>
      <p:sp>
        <p:nvSpPr>
          <p:cNvPr id="7" name="椭圆形标注 12">
            <a:extLst>
              <a:ext uri="{FF2B5EF4-FFF2-40B4-BE49-F238E27FC236}">
                <a16:creationId xmlns:a16="http://schemas.microsoft.com/office/drawing/2014/main" id="{7B390C9A-D5FF-47D1-B4B4-0199AF6B48D8}"/>
              </a:ext>
            </a:extLst>
          </p:cNvPr>
          <p:cNvSpPr/>
          <p:nvPr/>
        </p:nvSpPr>
        <p:spPr>
          <a:xfrm>
            <a:off x="2968625" y="1560195"/>
            <a:ext cx="2071370" cy="1493520"/>
          </a:xfrm>
          <a:prstGeom prst="wedgeEllipseCallou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/>
              <a:t> </a:t>
            </a:r>
          </a:p>
        </p:txBody>
      </p:sp>
      <p:sp>
        <p:nvSpPr>
          <p:cNvPr id="9" name="TextBox 35">
            <a:extLst>
              <a:ext uri="{FF2B5EF4-FFF2-40B4-BE49-F238E27FC236}">
                <a16:creationId xmlns:a16="http://schemas.microsoft.com/office/drawing/2014/main" id="{D9A8924D-E4E3-41DB-9F07-89CCE28E2F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7390" y="1638300"/>
            <a:ext cx="1606550" cy="1228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8" rIns="121917" bIns="60958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先定一个</a:t>
            </a:r>
            <a:r>
              <a:rPr lang="zh-CN" altLang="en-US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小目标！</a:t>
            </a:r>
          </a:p>
        </p:txBody>
      </p:sp>
      <p:sp>
        <p:nvSpPr>
          <p:cNvPr id="12" name="TextBox 35">
            <a:extLst>
              <a:ext uri="{FF2B5EF4-FFF2-40B4-BE49-F238E27FC236}">
                <a16:creationId xmlns:a16="http://schemas.microsoft.com/office/drawing/2014/main" id="{88A2767E-6F2C-4E24-978D-C8C7F57105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5965" y="3576722"/>
            <a:ext cx="4983480" cy="1165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8" rIns="121917" bIns="60958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掌握</a:t>
            </a:r>
            <a:r>
              <a:rPr lang="zh-CN" altLang="en-US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冒泡排序</a:t>
            </a:r>
            <a:r>
              <a:rPr lang="zh-CN" altLang="en-US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，能够利用冒泡排序将数组元素按照指定顺序排列</a:t>
            </a:r>
            <a:endParaRPr lang="zh-CN" altLang="en-US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4" name="组合 13">
            <a:extLst>
              <a:ext uri="{FF2B5EF4-FFF2-40B4-BE49-F238E27FC236}">
                <a16:creationId xmlns:a16="http://schemas.microsoft.com/office/drawing/2014/main" id="{3617D419-9079-4D1F-99BA-23638A3FE48F}"/>
              </a:ext>
            </a:extLst>
          </p:cNvPr>
          <p:cNvGrpSpPr/>
          <p:nvPr/>
        </p:nvGrpSpPr>
        <p:grpSpPr>
          <a:xfrm>
            <a:off x="5379720" y="3816752"/>
            <a:ext cx="405130" cy="405130"/>
            <a:chOff x="8881" y="4685"/>
            <a:chExt cx="638" cy="638"/>
          </a:xfrm>
        </p:grpSpPr>
        <p:sp>
          <p:nvSpPr>
            <p:cNvPr id="15" name="椭圆 14">
              <a:extLst>
                <a:ext uri="{FF2B5EF4-FFF2-40B4-BE49-F238E27FC236}">
                  <a16:creationId xmlns:a16="http://schemas.microsoft.com/office/drawing/2014/main" id="{7644041C-FD8B-4B62-94FA-4226E308886B}"/>
                </a:ext>
              </a:extLst>
            </p:cNvPr>
            <p:cNvSpPr/>
            <p:nvPr/>
          </p:nvSpPr>
          <p:spPr>
            <a:xfrm>
              <a:off x="8881" y="4685"/>
              <a:ext cx="638" cy="638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椭圆 15">
              <a:extLst>
                <a:ext uri="{FF2B5EF4-FFF2-40B4-BE49-F238E27FC236}">
                  <a16:creationId xmlns:a16="http://schemas.microsoft.com/office/drawing/2014/main" id="{BDC457E5-245E-48A8-8165-3C32BA3775C2}"/>
                </a:ext>
              </a:extLst>
            </p:cNvPr>
            <p:cNvSpPr/>
            <p:nvPr/>
          </p:nvSpPr>
          <p:spPr>
            <a:xfrm>
              <a:off x="8946" y="4750"/>
              <a:ext cx="508" cy="508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1" name="Title 1">
            <a:extLst>
              <a:ext uri="{FF2B5EF4-FFF2-40B4-BE49-F238E27FC236}">
                <a16:creationId xmlns:a16="http://schemas.microsoft.com/office/drawing/2014/main" id="{1C03E3E9-C45E-49A8-87E4-C761089DE271}"/>
              </a:ext>
            </a:extLst>
          </p:cNvPr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3.5.1  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冒泡排序</a:t>
            </a:r>
          </a:p>
        </p:txBody>
      </p:sp>
    </p:spTree>
    <p:extLst>
      <p:ext uri="{BB962C8B-B14F-4D97-AF65-F5344CB8AC3E}">
        <p14:creationId xmlns:p14="http://schemas.microsoft.com/office/powerpoint/2010/main" val="4262745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A1A9C530-61BB-4041-8379-A84D2F6D7234}"/>
              </a:ext>
            </a:extLst>
          </p:cNvPr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3.5.1  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冒泡排序</a:t>
            </a:r>
          </a:p>
        </p:txBody>
      </p:sp>
      <p:grpSp>
        <p:nvGrpSpPr>
          <p:cNvPr id="9" name="组合 8">
            <a:extLst>
              <a:ext uri="{FF2B5EF4-FFF2-40B4-BE49-F238E27FC236}">
                <a16:creationId xmlns:a16="http://schemas.microsoft.com/office/drawing/2014/main" id="{90F4042C-59D5-4595-A6D5-F9A1A5E4C1C1}"/>
              </a:ext>
            </a:extLst>
          </p:cNvPr>
          <p:cNvGrpSpPr/>
          <p:nvPr/>
        </p:nvGrpSpPr>
        <p:grpSpPr bwMode="auto">
          <a:xfrm>
            <a:off x="4899446" y="1845618"/>
            <a:ext cx="5300215" cy="3406605"/>
            <a:chOff x="3403599" y="2421469"/>
            <a:chExt cx="5040490" cy="2726268"/>
          </a:xfrm>
        </p:grpSpPr>
        <p:sp>
          <p:nvSpPr>
            <p:cNvPr id="10" name="圆角矩形标注 11">
              <a:extLst>
                <a:ext uri="{FF2B5EF4-FFF2-40B4-BE49-F238E27FC236}">
                  <a16:creationId xmlns:a16="http://schemas.microsoft.com/office/drawing/2014/main" id="{396C7928-7B0E-47CB-9ED4-DEF99E2C10EC}"/>
                </a:ext>
              </a:extLst>
            </p:cNvPr>
            <p:cNvSpPr/>
            <p:nvPr/>
          </p:nvSpPr>
          <p:spPr bwMode="auto">
            <a:xfrm rot="5400000">
              <a:off x="4560710" y="1264358"/>
              <a:ext cx="2726268" cy="5040490"/>
            </a:xfrm>
            <a:prstGeom prst="wedgeRoundRectCallout">
              <a:avLst/>
            </a:prstGeom>
            <a:noFill/>
            <a:ln w="2857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/>
            </a:p>
          </p:txBody>
        </p:sp>
        <p:sp>
          <p:nvSpPr>
            <p:cNvPr id="12" name="矩形 5">
              <a:extLst>
                <a:ext uri="{FF2B5EF4-FFF2-40B4-BE49-F238E27FC236}">
                  <a16:creationId xmlns:a16="http://schemas.microsoft.com/office/drawing/2014/main" id="{A80B93DB-21AF-417A-B586-E1132EF3DC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4295" y="2749508"/>
              <a:ext cx="4439098" cy="4287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>
                <a:lnSpc>
                  <a:spcPct val="150000"/>
                </a:lnSpc>
              </a:pPr>
              <a:endPara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3" name="文本框 12">
            <a:extLst>
              <a:ext uri="{FF2B5EF4-FFF2-40B4-BE49-F238E27FC236}">
                <a16:creationId xmlns:a16="http://schemas.microsoft.com/office/drawing/2014/main" id="{110C7CE1-6AAB-4782-AEB6-DBF43A9AC04A}"/>
              </a:ext>
            </a:extLst>
          </p:cNvPr>
          <p:cNvSpPr txBox="1"/>
          <p:nvPr/>
        </p:nvSpPr>
        <p:spPr>
          <a:xfrm>
            <a:off x="5274142" y="2115781"/>
            <a:ext cx="4512890" cy="28079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冒泡排序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是通过不断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比较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数组中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相邻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两个元素的值，将较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小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或较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大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的元素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前移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实现将数组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从小到大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排序或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从大到小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排序。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之所以称为冒泡排序，是因为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排序的过程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类似于水杯中气泡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上浮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的过程。</a:t>
            </a:r>
          </a:p>
        </p:txBody>
      </p:sp>
      <p:pic>
        <p:nvPicPr>
          <p:cNvPr id="11" name="Picture 7" descr="总结小人">
            <a:extLst>
              <a:ext uri="{FF2B5EF4-FFF2-40B4-BE49-F238E27FC236}">
                <a16:creationId xmlns:a16="http://schemas.microsoft.com/office/drawing/2014/main" id="{B6DA8452-0BB1-4A92-968E-A043641C5D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638" y="773081"/>
            <a:ext cx="4077405" cy="5924550"/>
          </a:xfrm>
          <a:prstGeom prst="rect">
            <a:avLst/>
          </a:prstGeom>
          <a:noFill/>
          <a:ln>
            <a:noFill/>
          </a:ln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8820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文本框 13">
            <a:extLst>
              <a:ext uri="{FF2B5EF4-FFF2-40B4-BE49-F238E27FC236}">
                <a16:creationId xmlns:a16="http://schemas.microsoft.com/office/drawing/2014/main" id="{393BFF7B-AEBF-4E53-9403-E259188D00E6}"/>
              </a:ext>
            </a:extLst>
          </p:cNvPr>
          <p:cNvSpPr txBox="1"/>
          <p:nvPr/>
        </p:nvSpPr>
        <p:spPr>
          <a:xfrm>
            <a:off x="1054645" y="1053530"/>
            <a:ext cx="10297145" cy="4996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利用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冒泡排序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将一组数字“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98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、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31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、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5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、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27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、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2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、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78”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 按照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从小到大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的顺序排列。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C0264B12-2EFB-4370-A19F-DC18EB9BF9AD}"/>
              </a:ext>
            </a:extLst>
          </p:cNvPr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3.5.1  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冒泡排序</a:t>
            </a: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A76D3DA6-3036-4A7F-AD0D-D835A2A067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4096" y="2063306"/>
            <a:ext cx="10415686" cy="4462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7356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C0264B12-2EFB-4370-A19F-DC18EB9BF9AD}"/>
              </a:ext>
            </a:extLst>
          </p:cNvPr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3.5.1  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冒泡排序</a:t>
            </a:r>
          </a:p>
        </p:txBody>
      </p:sp>
      <p:sp>
        <p:nvSpPr>
          <p:cNvPr id="4" name="矩形: 对角圆角 3">
            <a:extLst>
              <a:ext uri="{FF2B5EF4-FFF2-40B4-BE49-F238E27FC236}">
                <a16:creationId xmlns:a16="http://schemas.microsoft.com/office/drawing/2014/main" id="{47EA2AE5-BD3F-4E4A-8CB9-CA131EF8B559}"/>
              </a:ext>
            </a:extLst>
          </p:cNvPr>
          <p:cNvSpPr/>
          <p:nvPr/>
        </p:nvSpPr>
        <p:spPr>
          <a:xfrm>
            <a:off x="1918742" y="1845617"/>
            <a:ext cx="8280920" cy="2592289"/>
          </a:xfrm>
          <a:prstGeom prst="round2Diag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0659DDF6-9E13-40E2-B6BF-918BF08C4306}"/>
              </a:ext>
            </a:extLst>
          </p:cNvPr>
          <p:cNvSpPr/>
          <p:nvPr/>
        </p:nvSpPr>
        <p:spPr>
          <a:xfrm>
            <a:off x="4078982" y="1557586"/>
            <a:ext cx="4110395" cy="632608"/>
          </a:xfrm>
          <a:prstGeom prst="rect">
            <a:avLst/>
          </a:prstGeom>
          <a:solidFill>
            <a:srgbClr val="1369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分析冒泡排序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过程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66313A77-3BA2-4D54-8C04-CB8665F92507}"/>
              </a:ext>
            </a:extLst>
          </p:cNvPr>
          <p:cNvSpPr txBox="1"/>
          <p:nvPr/>
        </p:nvSpPr>
        <p:spPr>
          <a:xfrm>
            <a:off x="2760474" y="2421682"/>
            <a:ext cx="68631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en-US" altLang="zh-CN" sz="8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冒泡排序比较的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轮数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是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数组长度减</a:t>
            </a:r>
            <a:r>
              <a:rPr lang="en-US" altLang="zh-CN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1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l"/>
            </a:pPr>
            <a:endParaRPr lang="en-US" altLang="zh-CN" sz="12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每轮比较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的</a:t>
            </a:r>
            <a:r>
              <a:rPr lang="zh-CN" altLang="en-US" sz="2000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次数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等于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数组的长度减当前的轮数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910168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>
            <a:extLst>
              <a:ext uri="{FF2B5EF4-FFF2-40B4-BE49-F238E27FC236}">
                <a16:creationId xmlns:a16="http://schemas.microsoft.com/office/drawing/2014/main" id="{1574172E-A3D8-43AB-9E82-549DB9FB48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4880" y="2215515"/>
            <a:ext cx="2797810" cy="3898265"/>
          </a:xfrm>
          <a:prstGeom prst="rect">
            <a:avLst/>
          </a:prstGeom>
        </p:spPr>
      </p:pic>
      <p:sp>
        <p:nvSpPr>
          <p:cNvPr id="7" name="椭圆形标注 12">
            <a:extLst>
              <a:ext uri="{FF2B5EF4-FFF2-40B4-BE49-F238E27FC236}">
                <a16:creationId xmlns:a16="http://schemas.microsoft.com/office/drawing/2014/main" id="{7B390C9A-D5FF-47D1-B4B4-0199AF6B48D8}"/>
              </a:ext>
            </a:extLst>
          </p:cNvPr>
          <p:cNvSpPr/>
          <p:nvPr/>
        </p:nvSpPr>
        <p:spPr>
          <a:xfrm>
            <a:off x="2968625" y="1560195"/>
            <a:ext cx="2071370" cy="1493520"/>
          </a:xfrm>
          <a:prstGeom prst="wedgeEllipseCallou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/>
              <a:t> </a:t>
            </a:r>
          </a:p>
        </p:txBody>
      </p:sp>
      <p:sp>
        <p:nvSpPr>
          <p:cNvPr id="9" name="TextBox 35">
            <a:extLst>
              <a:ext uri="{FF2B5EF4-FFF2-40B4-BE49-F238E27FC236}">
                <a16:creationId xmlns:a16="http://schemas.microsoft.com/office/drawing/2014/main" id="{D9A8924D-E4E3-41DB-9F07-89CCE28E2F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7390" y="1638300"/>
            <a:ext cx="1606550" cy="1228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8" rIns="121917" bIns="60958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先定一个</a:t>
            </a:r>
            <a:r>
              <a:rPr lang="zh-CN" altLang="en-US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小目标！</a:t>
            </a:r>
          </a:p>
        </p:txBody>
      </p:sp>
      <p:sp>
        <p:nvSpPr>
          <p:cNvPr id="12" name="TextBox 35">
            <a:extLst>
              <a:ext uri="{FF2B5EF4-FFF2-40B4-BE49-F238E27FC236}">
                <a16:creationId xmlns:a16="http://schemas.microsoft.com/office/drawing/2014/main" id="{88A2767E-6F2C-4E24-978D-C8C7F57105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5965" y="3576722"/>
            <a:ext cx="4983480" cy="1165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8" rIns="121917" bIns="60958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掌握</a:t>
            </a:r>
            <a:r>
              <a:rPr lang="zh-CN" altLang="en-US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插入排序</a:t>
            </a:r>
            <a:r>
              <a:rPr lang="zh-CN" altLang="en-US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，能够利用插入排序将数组元素按照指定顺序排列</a:t>
            </a:r>
            <a:endParaRPr lang="zh-CN" altLang="en-US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4" name="组合 13">
            <a:extLst>
              <a:ext uri="{FF2B5EF4-FFF2-40B4-BE49-F238E27FC236}">
                <a16:creationId xmlns:a16="http://schemas.microsoft.com/office/drawing/2014/main" id="{3617D419-9079-4D1F-99BA-23638A3FE48F}"/>
              </a:ext>
            </a:extLst>
          </p:cNvPr>
          <p:cNvGrpSpPr/>
          <p:nvPr/>
        </p:nvGrpSpPr>
        <p:grpSpPr>
          <a:xfrm>
            <a:off x="5379720" y="3816752"/>
            <a:ext cx="405130" cy="405130"/>
            <a:chOff x="8881" y="4685"/>
            <a:chExt cx="638" cy="638"/>
          </a:xfrm>
        </p:grpSpPr>
        <p:sp>
          <p:nvSpPr>
            <p:cNvPr id="15" name="椭圆 14">
              <a:extLst>
                <a:ext uri="{FF2B5EF4-FFF2-40B4-BE49-F238E27FC236}">
                  <a16:creationId xmlns:a16="http://schemas.microsoft.com/office/drawing/2014/main" id="{7644041C-FD8B-4B62-94FA-4226E308886B}"/>
                </a:ext>
              </a:extLst>
            </p:cNvPr>
            <p:cNvSpPr/>
            <p:nvPr/>
          </p:nvSpPr>
          <p:spPr>
            <a:xfrm>
              <a:off x="8881" y="4685"/>
              <a:ext cx="638" cy="638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椭圆 15">
              <a:extLst>
                <a:ext uri="{FF2B5EF4-FFF2-40B4-BE49-F238E27FC236}">
                  <a16:creationId xmlns:a16="http://schemas.microsoft.com/office/drawing/2014/main" id="{BDC457E5-245E-48A8-8165-3C32BA3775C2}"/>
                </a:ext>
              </a:extLst>
            </p:cNvPr>
            <p:cNvSpPr/>
            <p:nvPr/>
          </p:nvSpPr>
          <p:spPr>
            <a:xfrm>
              <a:off x="8946" y="4750"/>
              <a:ext cx="508" cy="508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0" name="Title 1">
            <a:extLst>
              <a:ext uri="{FF2B5EF4-FFF2-40B4-BE49-F238E27FC236}">
                <a16:creationId xmlns:a16="http://schemas.microsoft.com/office/drawing/2014/main" id="{4250C0F5-930F-405C-AC6B-229E22E62F33}"/>
              </a:ext>
            </a:extLst>
          </p:cNvPr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3.5.2  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插入排序</a:t>
            </a:r>
          </a:p>
        </p:txBody>
      </p:sp>
    </p:spTree>
    <p:extLst>
      <p:ext uri="{BB962C8B-B14F-4D97-AF65-F5344CB8AC3E}">
        <p14:creationId xmlns:p14="http://schemas.microsoft.com/office/powerpoint/2010/main" val="2241100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A1A9C530-61BB-4041-8379-A84D2F6D7234}"/>
              </a:ext>
            </a:extLst>
          </p:cNvPr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3.5.2  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插入排序</a:t>
            </a:r>
          </a:p>
        </p:txBody>
      </p:sp>
      <p:grpSp>
        <p:nvGrpSpPr>
          <p:cNvPr id="9" name="组合 8">
            <a:extLst>
              <a:ext uri="{FF2B5EF4-FFF2-40B4-BE49-F238E27FC236}">
                <a16:creationId xmlns:a16="http://schemas.microsoft.com/office/drawing/2014/main" id="{90F4042C-59D5-4595-A6D5-F9A1A5E4C1C1}"/>
              </a:ext>
            </a:extLst>
          </p:cNvPr>
          <p:cNvGrpSpPr/>
          <p:nvPr/>
        </p:nvGrpSpPr>
        <p:grpSpPr bwMode="auto">
          <a:xfrm>
            <a:off x="4899445" y="2133650"/>
            <a:ext cx="5300215" cy="2902549"/>
            <a:chOff x="3403598" y="2421470"/>
            <a:chExt cx="5040490" cy="2322878"/>
          </a:xfrm>
        </p:grpSpPr>
        <p:sp>
          <p:nvSpPr>
            <p:cNvPr id="10" name="圆角矩形标注 11">
              <a:extLst>
                <a:ext uri="{FF2B5EF4-FFF2-40B4-BE49-F238E27FC236}">
                  <a16:creationId xmlns:a16="http://schemas.microsoft.com/office/drawing/2014/main" id="{396C7928-7B0E-47CB-9ED4-DEF99E2C10EC}"/>
                </a:ext>
              </a:extLst>
            </p:cNvPr>
            <p:cNvSpPr/>
            <p:nvPr/>
          </p:nvSpPr>
          <p:spPr bwMode="auto">
            <a:xfrm rot="5400000">
              <a:off x="4762404" y="1062664"/>
              <a:ext cx="2322878" cy="5040490"/>
            </a:xfrm>
            <a:prstGeom prst="wedgeRoundRectCallout">
              <a:avLst/>
            </a:prstGeom>
            <a:noFill/>
            <a:ln w="28575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buFont typeface="Arial" panose="020B0604020202020204" pitchFamily="34" charset="0"/>
                <a:buNone/>
                <a:defRPr/>
              </a:pPr>
              <a:endParaRPr lang="zh-CN" altLang="en-US"/>
            </a:p>
          </p:txBody>
        </p:sp>
        <p:sp>
          <p:nvSpPr>
            <p:cNvPr id="12" name="矩形 5">
              <a:extLst>
                <a:ext uri="{FF2B5EF4-FFF2-40B4-BE49-F238E27FC236}">
                  <a16:creationId xmlns:a16="http://schemas.microsoft.com/office/drawing/2014/main" id="{A80B93DB-21AF-417A-B586-E1132EF3DC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4295" y="2749508"/>
              <a:ext cx="4439098" cy="4287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just">
                <a:lnSpc>
                  <a:spcPct val="150000"/>
                </a:lnSpc>
              </a:pPr>
              <a:endPara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3" name="文本框 12">
            <a:extLst>
              <a:ext uri="{FF2B5EF4-FFF2-40B4-BE49-F238E27FC236}">
                <a16:creationId xmlns:a16="http://schemas.microsoft.com/office/drawing/2014/main" id="{110C7CE1-6AAB-4782-AEB6-DBF43A9AC04A}"/>
              </a:ext>
            </a:extLst>
          </p:cNvPr>
          <p:cNvSpPr txBox="1"/>
          <p:nvPr/>
        </p:nvSpPr>
        <p:spPr>
          <a:xfrm>
            <a:off x="5252626" y="2617908"/>
            <a:ext cx="466783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插入排序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是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一种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直观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的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简单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排序算法。插入排序的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思想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是将数据插入到一个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有序的序列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中的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合适位置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上，从而实现将数据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从小到大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或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从大到小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排列。</a:t>
            </a:r>
          </a:p>
        </p:txBody>
      </p:sp>
      <p:pic>
        <p:nvPicPr>
          <p:cNvPr id="11" name="Picture 7" descr="总结小人">
            <a:extLst>
              <a:ext uri="{FF2B5EF4-FFF2-40B4-BE49-F238E27FC236}">
                <a16:creationId xmlns:a16="http://schemas.microsoft.com/office/drawing/2014/main" id="{B6DA8452-0BB1-4A92-968E-A043641C5D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638" y="773081"/>
            <a:ext cx="4077405" cy="5924550"/>
          </a:xfrm>
          <a:prstGeom prst="rect">
            <a:avLst/>
          </a:prstGeom>
          <a:noFill/>
          <a:ln>
            <a:noFill/>
          </a:ln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1054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4"/>
          <p:cNvSpPr txBox="1"/>
          <p:nvPr/>
        </p:nvSpPr>
        <p:spPr>
          <a:xfrm>
            <a:off x="837863" y="572758"/>
            <a:ext cx="3007988" cy="662532"/>
          </a:xfrm>
          <a:prstGeom prst="rect">
            <a:avLst/>
          </a:prstGeom>
        </p:spPr>
        <p:txBody>
          <a:bodyPr lIns="121917" tIns="60958" rIns="121917" bIns="60958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zh-CN" altLang="en-US" b="1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目录</a:t>
            </a:r>
            <a:r>
              <a:rPr lang="en-US" altLang="zh-CN" b="1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/</a:t>
            </a:r>
            <a:r>
              <a:rPr lang="en-US" altLang="zh-CN" sz="24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Contents</a:t>
            </a:r>
            <a:endParaRPr lang="en-GB" sz="2400" dirty="0">
              <a:solidFill>
                <a:srgbClr val="1369B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grpSp>
        <p:nvGrpSpPr>
          <p:cNvPr id="45" name="组合 44"/>
          <p:cNvGrpSpPr/>
          <p:nvPr/>
        </p:nvGrpSpPr>
        <p:grpSpPr>
          <a:xfrm>
            <a:off x="3119265" y="2731893"/>
            <a:ext cx="1192190" cy="613062"/>
            <a:chOff x="2215144" y="982844"/>
            <a:chExt cx="1244730" cy="842780"/>
          </a:xfrm>
        </p:grpSpPr>
        <p:sp>
          <p:nvSpPr>
            <p:cNvPr id="46" name="平行四边形 45"/>
            <p:cNvSpPr/>
            <p:nvPr/>
          </p:nvSpPr>
          <p:spPr>
            <a:xfrm>
              <a:off x="2215144" y="982844"/>
              <a:ext cx="1120898" cy="842780"/>
            </a:xfrm>
            <a:prstGeom prst="parallelogram">
              <a:avLst>
                <a:gd name="adj" fmla="val 48207"/>
              </a:avLst>
            </a:prstGeom>
            <a:solidFill>
              <a:srgbClr val="1369B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47" name="文本框 9"/>
            <p:cNvSpPr txBox="1"/>
            <p:nvPr/>
          </p:nvSpPr>
          <p:spPr>
            <a:xfrm>
              <a:off x="2393075" y="1005670"/>
              <a:ext cx="1066799" cy="8038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2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04</a:t>
              </a:r>
              <a:endParaRPr lang="zh-CN" altLang="en-US" sz="3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grpSp>
        <p:nvGrpSpPr>
          <p:cNvPr id="48" name="组合 47"/>
          <p:cNvGrpSpPr/>
          <p:nvPr/>
        </p:nvGrpSpPr>
        <p:grpSpPr>
          <a:xfrm>
            <a:off x="3119265" y="3747492"/>
            <a:ext cx="1192190" cy="618406"/>
            <a:chOff x="2215144" y="2026500"/>
            <a:chExt cx="1244730" cy="850129"/>
          </a:xfrm>
        </p:grpSpPr>
        <p:sp>
          <p:nvSpPr>
            <p:cNvPr id="49" name="平行四边形 48"/>
            <p:cNvSpPr/>
            <p:nvPr/>
          </p:nvSpPr>
          <p:spPr>
            <a:xfrm>
              <a:off x="2215144" y="2033848"/>
              <a:ext cx="1120898" cy="842781"/>
            </a:xfrm>
            <a:prstGeom prst="parallelogram">
              <a:avLst>
                <a:gd name="adj" fmla="val 48207"/>
              </a:avLst>
            </a:prstGeom>
            <a:solidFill>
              <a:srgbClr val="1369B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50" name="文本框 10"/>
            <p:cNvSpPr txBox="1"/>
            <p:nvPr/>
          </p:nvSpPr>
          <p:spPr>
            <a:xfrm>
              <a:off x="2393075" y="2026500"/>
              <a:ext cx="1066799" cy="8038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2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05</a:t>
              </a:r>
              <a:endParaRPr lang="zh-CN" altLang="en-US" sz="3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grpSp>
        <p:nvGrpSpPr>
          <p:cNvPr id="51" name="组合 50"/>
          <p:cNvGrpSpPr/>
          <p:nvPr/>
        </p:nvGrpSpPr>
        <p:grpSpPr>
          <a:xfrm>
            <a:off x="3119265" y="4759485"/>
            <a:ext cx="1192190" cy="614525"/>
            <a:chOff x="2215144" y="3084852"/>
            <a:chExt cx="1244730" cy="844793"/>
          </a:xfrm>
        </p:grpSpPr>
        <p:sp>
          <p:nvSpPr>
            <p:cNvPr id="52" name="平行四边形 51"/>
            <p:cNvSpPr/>
            <p:nvPr/>
          </p:nvSpPr>
          <p:spPr>
            <a:xfrm>
              <a:off x="2215144" y="3084852"/>
              <a:ext cx="1120898" cy="842781"/>
            </a:xfrm>
            <a:prstGeom prst="parallelogram">
              <a:avLst>
                <a:gd name="adj" fmla="val 48207"/>
              </a:avLst>
            </a:prstGeom>
            <a:solidFill>
              <a:srgbClr val="1369B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53" name="文本框 11"/>
            <p:cNvSpPr txBox="1"/>
            <p:nvPr/>
          </p:nvSpPr>
          <p:spPr>
            <a:xfrm>
              <a:off x="2393075" y="3125750"/>
              <a:ext cx="1066799" cy="8038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2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06</a:t>
              </a:r>
              <a:endParaRPr lang="zh-CN" altLang="en-US" sz="3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grpSp>
        <p:nvGrpSpPr>
          <p:cNvPr id="60" name="组合 59"/>
          <p:cNvGrpSpPr/>
          <p:nvPr/>
        </p:nvGrpSpPr>
        <p:grpSpPr>
          <a:xfrm>
            <a:off x="4024817" y="2709714"/>
            <a:ext cx="5142331" cy="613062"/>
            <a:chOff x="4315150" y="953426"/>
            <a:chExt cx="3857250" cy="540057"/>
          </a:xfrm>
        </p:grpSpPr>
        <p:sp>
          <p:nvSpPr>
            <p:cNvPr id="61" name="矩形 60"/>
            <p:cNvSpPr/>
            <p:nvPr/>
          </p:nvSpPr>
          <p:spPr>
            <a:xfrm>
              <a:off x="4841196" y="1036090"/>
              <a:ext cx="2827147" cy="344580"/>
            </a:xfrm>
            <a:prstGeom prst="rect">
              <a:avLst/>
            </a:prstGeom>
            <a:ln w="15875">
              <a:noFill/>
            </a:ln>
          </p:spPr>
          <p:txBody>
            <a:bodyPr wrap="square" lIns="68580" tIns="34290" rIns="68580" bIns="34290">
              <a:spAutoFit/>
            </a:bodyPr>
            <a:lstStyle/>
            <a:p>
              <a:r>
                <a:rPr lang="zh-CN" altLang="en-US" sz="2000" dirty="0" smtClean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二</a:t>
              </a:r>
              <a:r>
                <a:rPr lang="zh-CN" altLang="en-US" sz="2000" dirty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维数</a:t>
              </a:r>
              <a:r>
                <a:rPr lang="zh-CN" altLang="en-US" sz="2000" dirty="0" smtClean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组</a:t>
              </a:r>
              <a:endPara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62" name="平行四边形 61"/>
            <p:cNvSpPr/>
            <p:nvPr/>
          </p:nvSpPr>
          <p:spPr>
            <a:xfrm>
              <a:off x="4315150" y="953426"/>
              <a:ext cx="3857250" cy="540057"/>
            </a:xfrm>
            <a:prstGeom prst="parallelogram">
              <a:avLst>
                <a:gd name="adj" fmla="val 48207"/>
              </a:avLst>
            </a:prstGeom>
            <a:noFill/>
            <a:ln w="158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endParaRPr lang="zh-CN" altLang="en-US" sz="21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grpSp>
        <p:nvGrpSpPr>
          <p:cNvPr id="63" name="组合 62"/>
          <p:cNvGrpSpPr/>
          <p:nvPr/>
        </p:nvGrpSpPr>
        <p:grpSpPr>
          <a:xfrm>
            <a:off x="4024817" y="3730666"/>
            <a:ext cx="5142331" cy="613062"/>
            <a:chOff x="4315150" y="1647579"/>
            <a:chExt cx="3857250" cy="540057"/>
          </a:xfrm>
        </p:grpSpPr>
        <p:sp>
          <p:nvSpPr>
            <p:cNvPr id="64" name="矩形 63"/>
            <p:cNvSpPr/>
            <p:nvPr/>
          </p:nvSpPr>
          <p:spPr>
            <a:xfrm>
              <a:off x="4841196" y="1730243"/>
              <a:ext cx="2827147" cy="332129"/>
            </a:xfrm>
            <a:prstGeom prst="rect">
              <a:avLst/>
            </a:prstGeom>
            <a:ln w="15875">
              <a:noFill/>
            </a:ln>
          </p:spPr>
          <p:txBody>
            <a:bodyPr wrap="square" lIns="68580" tIns="34290" rIns="68580" bIns="34290">
              <a:spAutoFit/>
            </a:bodyPr>
            <a:lstStyle/>
            <a:p>
              <a:r>
                <a:rPr lang="zh-CN" altLang="en-US" sz="2000" dirty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数组排序</a:t>
              </a:r>
              <a:endPara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65" name="平行四边形 64"/>
            <p:cNvSpPr/>
            <p:nvPr/>
          </p:nvSpPr>
          <p:spPr>
            <a:xfrm>
              <a:off x="4315150" y="1647579"/>
              <a:ext cx="3857250" cy="540057"/>
            </a:xfrm>
            <a:prstGeom prst="parallelogram">
              <a:avLst>
                <a:gd name="adj" fmla="val 48207"/>
              </a:avLst>
            </a:prstGeom>
            <a:noFill/>
            <a:ln w="158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endParaRPr lang="zh-CN" alt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grpSp>
        <p:nvGrpSpPr>
          <p:cNvPr id="66" name="组合 65"/>
          <p:cNvGrpSpPr/>
          <p:nvPr/>
        </p:nvGrpSpPr>
        <p:grpSpPr>
          <a:xfrm>
            <a:off x="4024817" y="4737832"/>
            <a:ext cx="5142331" cy="613062"/>
            <a:chOff x="4315150" y="2341731"/>
            <a:chExt cx="3857250" cy="540057"/>
          </a:xfrm>
        </p:grpSpPr>
        <p:sp>
          <p:nvSpPr>
            <p:cNvPr id="67" name="矩形 66"/>
            <p:cNvSpPr/>
            <p:nvPr/>
          </p:nvSpPr>
          <p:spPr>
            <a:xfrm>
              <a:off x="4841197" y="2424395"/>
              <a:ext cx="3025429" cy="332129"/>
            </a:xfrm>
            <a:prstGeom prst="rect">
              <a:avLst/>
            </a:prstGeom>
            <a:ln w="15875">
              <a:noFill/>
            </a:ln>
          </p:spPr>
          <p:txBody>
            <a:bodyPr wrap="square" lIns="68580" tIns="34290" rIns="68580" bIns="34290">
              <a:spAutoFit/>
            </a:bodyPr>
            <a:lstStyle/>
            <a:p>
              <a:r>
                <a:rPr lang="zh-CN" altLang="en-US" sz="2000" dirty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动手实践：统计</a:t>
              </a:r>
              <a:r>
                <a:rPr lang="zh-CN" altLang="en-US" sz="2000" dirty="0" smtClean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每位学生</a:t>
              </a:r>
              <a:r>
                <a:rPr lang="zh-CN" altLang="en-US" sz="2000" dirty="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的总成绩</a:t>
              </a:r>
              <a:endPara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68" name="平行四边形 67"/>
            <p:cNvSpPr/>
            <p:nvPr/>
          </p:nvSpPr>
          <p:spPr>
            <a:xfrm>
              <a:off x="4315150" y="2341731"/>
              <a:ext cx="3857250" cy="540057"/>
            </a:xfrm>
            <a:prstGeom prst="parallelogram">
              <a:avLst>
                <a:gd name="adj" fmla="val 48207"/>
              </a:avLst>
            </a:prstGeom>
            <a:noFill/>
            <a:ln w="158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endParaRPr lang="zh-CN" altLang="en-US" sz="21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89258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文本框 13">
            <a:extLst>
              <a:ext uri="{FF2B5EF4-FFF2-40B4-BE49-F238E27FC236}">
                <a16:creationId xmlns:a16="http://schemas.microsoft.com/office/drawing/2014/main" id="{393BFF7B-AEBF-4E53-9403-E259188D00E6}"/>
              </a:ext>
            </a:extLst>
          </p:cNvPr>
          <p:cNvSpPr txBox="1"/>
          <p:nvPr/>
        </p:nvSpPr>
        <p:spPr>
          <a:xfrm>
            <a:off x="1054645" y="1053530"/>
            <a:ext cx="10297145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利用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插入排序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将一组数字“</a:t>
            </a:r>
            <a:r>
              <a:rPr lang="en-US" altLang="zh-CN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98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</a:t>
            </a:r>
            <a:r>
              <a:rPr lang="en-US" altLang="zh-CN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7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</a:t>
            </a:r>
            <a:r>
              <a:rPr lang="en-US" altLang="zh-CN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65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</a:t>
            </a:r>
            <a:r>
              <a:rPr lang="en-US" altLang="zh-CN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54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</a:t>
            </a:r>
            <a:r>
              <a:rPr lang="en-US" altLang="zh-CN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12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</a:t>
            </a:r>
            <a:r>
              <a:rPr lang="en-US" altLang="zh-CN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6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”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 按照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从小到大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的顺序排列。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E4CD6FD6-D6E3-4EBD-9DF7-9360F83EABAB}"/>
              </a:ext>
            </a:extLst>
          </p:cNvPr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3.5.2  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插入排序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2918" y="1701602"/>
            <a:ext cx="5512469" cy="4538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2683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8B981CF5-18EC-46FB-9B31-0CE08F1B47A9}"/>
              </a:ext>
            </a:extLst>
          </p:cNvPr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3.5.2  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插入排序</a:t>
            </a:r>
          </a:p>
        </p:txBody>
      </p:sp>
      <p:sp>
        <p:nvSpPr>
          <p:cNvPr id="5" name="矩形: 对角圆角 4">
            <a:extLst>
              <a:ext uri="{FF2B5EF4-FFF2-40B4-BE49-F238E27FC236}">
                <a16:creationId xmlns:a16="http://schemas.microsoft.com/office/drawing/2014/main" id="{BAFDD7BF-2791-4E8D-8B0C-A894A9320FB2}"/>
              </a:ext>
            </a:extLst>
          </p:cNvPr>
          <p:cNvSpPr/>
          <p:nvPr/>
        </p:nvSpPr>
        <p:spPr>
          <a:xfrm>
            <a:off x="1918742" y="1701601"/>
            <a:ext cx="8280920" cy="3024337"/>
          </a:xfrm>
          <a:prstGeom prst="round2Diag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ACD47792-B2B2-45C3-BE56-2046D995DCE8}"/>
              </a:ext>
            </a:extLst>
          </p:cNvPr>
          <p:cNvSpPr/>
          <p:nvPr/>
        </p:nvSpPr>
        <p:spPr>
          <a:xfrm>
            <a:off x="4078982" y="1413570"/>
            <a:ext cx="4110395" cy="632608"/>
          </a:xfrm>
          <a:prstGeom prst="rect">
            <a:avLst/>
          </a:prstGeom>
          <a:solidFill>
            <a:srgbClr val="1369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分析插入排序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过程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23E3D1A4-EBA7-4EB3-959D-2D9E7231A492}"/>
              </a:ext>
            </a:extLst>
          </p:cNvPr>
          <p:cNvSpPr txBox="1"/>
          <p:nvPr/>
        </p:nvSpPr>
        <p:spPr>
          <a:xfrm>
            <a:off x="2627640" y="2565698"/>
            <a:ext cx="68631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插入排序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比较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的</a:t>
            </a:r>
            <a:r>
              <a:rPr lang="zh-CN" altLang="en-US" sz="2000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轮数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与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无序数组的长度相等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每次插入时，将</a:t>
            </a:r>
            <a:r>
              <a:rPr lang="zh-CN" altLang="en-US" sz="2000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无序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数组元素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与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有序数组中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的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所有</a:t>
            </a:r>
            <a:r>
              <a:rPr lang="zh-CN" altLang="en-US" sz="2000" dirty="0">
                <a:solidFill>
                  <a:srgbClr val="1369B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元素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进行比较，比较后找到对应位置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插入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，最后即可得到一个有序数组。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543946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>
            <a:extLst>
              <a:ext uri="{FF2B5EF4-FFF2-40B4-BE49-F238E27FC236}">
                <a16:creationId xmlns:a16="http://schemas.microsoft.com/office/drawing/2014/main" id="{1574172E-A3D8-43AB-9E82-549DB9FB48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4880" y="2215515"/>
            <a:ext cx="2797810" cy="3898265"/>
          </a:xfrm>
          <a:prstGeom prst="rect">
            <a:avLst/>
          </a:prstGeom>
        </p:spPr>
      </p:pic>
      <p:sp>
        <p:nvSpPr>
          <p:cNvPr id="7" name="椭圆形标注 12">
            <a:extLst>
              <a:ext uri="{FF2B5EF4-FFF2-40B4-BE49-F238E27FC236}">
                <a16:creationId xmlns:a16="http://schemas.microsoft.com/office/drawing/2014/main" id="{7B390C9A-D5FF-47D1-B4B4-0199AF6B48D8}"/>
              </a:ext>
            </a:extLst>
          </p:cNvPr>
          <p:cNvSpPr/>
          <p:nvPr/>
        </p:nvSpPr>
        <p:spPr>
          <a:xfrm>
            <a:off x="2968625" y="1560195"/>
            <a:ext cx="2071370" cy="1493520"/>
          </a:xfrm>
          <a:prstGeom prst="wedgeEllipseCallou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/>
              <a:t> </a:t>
            </a:r>
          </a:p>
        </p:txBody>
      </p:sp>
      <p:sp>
        <p:nvSpPr>
          <p:cNvPr id="9" name="TextBox 35">
            <a:extLst>
              <a:ext uri="{FF2B5EF4-FFF2-40B4-BE49-F238E27FC236}">
                <a16:creationId xmlns:a16="http://schemas.microsoft.com/office/drawing/2014/main" id="{D9A8924D-E4E3-41DB-9F07-89CCE28E2F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7390" y="1638300"/>
            <a:ext cx="1606550" cy="1228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8" rIns="121917" bIns="60958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先定一个</a:t>
            </a:r>
            <a:r>
              <a:rPr lang="zh-CN" altLang="en-US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小目标！</a:t>
            </a:r>
          </a:p>
        </p:txBody>
      </p:sp>
      <p:sp>
        <p:nvSpPr>
          <p:cNvPr id="12" name="TextBox 35">
            <a:extLst>
              <a:ext uri="{FF2B5EF4-FFF2-40B4-BE49-F238E27FC236}">
                <a16:creationId xmlns:a16="http://schemas.microsoft.com/office/drawing/2014/main" id="{88A2767E-6F2C-4E24-978D-C8C7F57105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5964" y="3576722"/>
            <a:ext cx="5175785" cy="178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8" rIns="121917" bIns="60958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掌握</a:t>
            </a:r>
            <a:r>
              <a:rPr lang="zh-CN" altLang="en-US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动手</a:t>
            </a:r>
            <a:r>
              <a:rPr lang="zh-CN" altLang="en-US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实践：统计每位学生</a:t>
            </a:r>
            <a:r>
              <a:rPr lang="zh-CN" altLang="en-US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的</a:t>
            </a:r>
            <a:r>
              <a:rPr lang="zh-CN" altLang="en-US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总成绩</a:t>
            </a:r>
            <a:r>
              <a:rPr lang="zh-CN" altLang="en-US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的实现方法，</a:t>
            </a:r>
            <a:r>
              <a:rPr lang="zh-CN" altLang="en-US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能够利用</a:t>
            </a:r>
            <a:r>
              <a:rPr lang="zh-CN" altLang="en-US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二维数组的遍历</a:t>
            </a:r>
            <a:r>
              <a:rPr lang="zh-CN" altLang="en-US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实现统计每名学生的总成绩</a:t>
            </a:r>
            <a:endParaRPr lang="zh-CN" altLang="en-US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4" name="组合 13">
            <a:extLst>
              <a:ext uri="{FF2B5EF4-FFF2-40B4-BE49-F238E27FC236}">
                <a16:creationId xmlns:a16="http://schemas.microsoft.com/office/drawing/2014/main" id="{3617D419-9079-4D1F-99BA-23638A3FE48F}"/>
              </a:ext>
            </a:extLst>
          </p:cNvPr>
          <p:cNvGrpSpPr/>
          <p:nvPr/>
        </p:nvGrpSpPr>
        <p:grpSpPr>
          <a:xfrm>
            <a:off x="5379720" y="3816752"/>
            <a:ext cx="405130" cy="405130"/>
            <a:chOff x="8881" y="4685"/>
            <a:chExt cx="638" cy="638"/>
          </a:xfrm>
        </p:grpSpPr>
        <p:sp>
          <p:nvSpPr>
            <p:cNvPr id="15" name="椭圆 14">
              <a:extLst>
                <a:ext uri="{FF2B5EF4-FFF2-40B4-BE49-F238E27FC236}">
                  <a16:creationId xmlns:a16="http://schemas.microsoft.com/office/drawing/2014/main" id="{7644041C-FD8B-4B62-94FA-4226E308886B}"/>
                </a:ext>
              </a:extLst>
            </p:cNvPr>
            <p:cNvSpPr/>
            <p:nvPr/>
          </p:nvSpPr>
          <p:spPr>
            <a:xfrm>
              <a:off x="8881" y="4685"/>
              <a:ext cx="638" cy="638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椭圆 15">
              <a:extLst>
                <a:ext uri="{FF2B5EF4-FFF2-40B4-BE49-F238E27FC236}">
                  <a16:creationId xmlns:a16="http://schemas.microsoft.com/office/drawing/2014/main" id="{BDC457E5-245E-48A8-8165-3C32BA3775C2}"/>
                </a:ext>
              </a:extLst>
            </p:cNvPr>
            <p:cNvSpPr/>
            <p:nvPr/>
          </p:nvSpPr>
          <p:spPr>
            <a:xfrm>
              <a:off x="8946" y="4750"/>
              <a:ext cx="508" cy="508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0" name="Title 1">
            <a:extLst>
              <a:ext uri="{FF2B5EF4-FFF2-40B4-BE49-F238E27FC236}">
                <a16:creationId xmlns:a16="http://schemas.microsoft.com/office/drawing/2014/main" id="{4250C0F5-930F-405C-AC6B-229E22E62F33}"/>
              </a:ext>
            </a:extLst>
          </p:cNvPr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动手实践：统计</a:t>
            </a:r>
            <a:r>
              <a:rPr lang="zh-CN" alt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每位学生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的总成绩</a:t>
            </a:r>
          </a:p>
        </p:txBody>
      </p:sp>
    </p:spTree>
    <p:extLst>
      <p:ext uri="{BB962C8B-B14F-4D97-AF65-F5344CB8AC3E}">
        <p14:creationId xmlns:p14="http://schemas.microsoft.com/office/powerpoint/2010/main" val="675640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4250C0F5-930F-405C-AC6B-229E22E62F33}"/>
              </a:ext>
            </a:extLst>
          </p:cNvPr>
          <p:cNvSpPr txBox="1"/>
          <p:nvPr/>
        </p:nvSpPr>
        <p:spPr>
          <a:xfrm>
            <a:off x="1143690" y="266995"/>
            <a:ext cx="5239548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动手实践：统计每位学生的总成绩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BBFDC8E5-9592-4318-9E76-22C494C5A6E8}"/>
              </a:ext>
            </a:extLst>
          </p:cNvPr>
          <p:cNvSpPr txBox="1"/>
          <p:nvPr/>
        </p:nvSpPr>
        <p:spPr>
          <a:xfrm>
            <a:off x="1117279" y="2853730"/>
            <a:ext cx="101531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案例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实现思路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：首先利用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二维数组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保存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每位学生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的各科成绩，然后通过对二维数组的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遍历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，将每位学生的各科成绩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相加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，从而计算出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总成绩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F75E4760-250F-4FCB-8292-4C37F67CAD71}"/>
              </a:ext>
            </a:extLst>
          </p:cNvPr>
          <p:cNvSpPr txBox="1"/>
          <p:nvPr/>
        </p:nvSpPr>
        <p:spPr>
          <a:xfrm>
            <a:off x="1109623" y="1485578"/>
            <a:ext cx="1015312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案例需求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：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期末考试结束后，老师经常需要统计</a:t>
            </a:r>
            <a:r>
              <a:rPr lang="zh-CN" altLang="en-US" sz="2000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每位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学生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总成绩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，接下来将利用代码实现统计每位学生的总成绩。 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838254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F3EC5482-CB16-4C2E-A4B5-DAAB9D563514}"/>
              </a:ext>
            </a:extLst>
          </p:cNvPr>
          <p:cNvSpPr txBox="1"/>
          <p:nvPr/>
        </p:nvSpPr>
        <p:spPr>
          <a:xfrm>
            <a:off x="1143691" y="333449"/>
            <a:ext cx="4807500" cy="439631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2400" b="1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本章小结</a:t>
            </a:r>
          </a:p>
        </p:txBody>
      </p:sp>
      <p:sp>
        <p:nvSpPr>
          <p:cNvPr id="5" name="圆角矩形 26">
            <a:extLst>
              <a:ext uri="{FF2B5EF4-FFF2-40B4-BE49-F238E27FC236}">
                <a16:creationId xmlns:a16="http://schemas.microsoft.com/office/drawing/2014/main" id="{484D5830-9AD6-42CA-BF07-DDF880555766}"/>
              </a:ext>
            </a:extLst>
          </p:cNvPr>
          <p:cNvSpPr/>
          <p:nvPr/>
        </p:nvSpPr>
        <p:spPr>
          <a:xfrm>
            <a:off x="1198880" y="1810385"/>
            <a:ext cx="9936886" cy="3491617"/>
          </a:xfrm>
          <a:prstGeom prst="roundRect">
            <a:avLst>
              <a:gd name="adj" fmla="val 0"/>
            </a:avLst>
          </a:prstGeom>
          <a:noFill/>
          <a:ln w="3175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cs typeface="+mn-ea"/>
              <a:sym typeface="+mn-lt"/>
            </a:endParaRPr>
          </a:p>
        </p:txBody>
      </p:sp>
      <p:sp>
        <p:nvSpPr>
          <p:cNvPr id="8" name="TextBox 38">
            <a:extLst>
              <a:ext uri="{FF2B5EF4-FFF2-40B4-BE49-F238E27FC236}">
                <a16:creationId xmlns:a16="http://schemas.microsoft.com/office/drawing/2014/main" id="{05265F8A-5FA1-4825-83F3-7595B2ABB2F0}"/>
              </a:ext>
            </a:extLst>
          </p:cNvPr>
          <p:cNvSpPr txBox="1"/>
          <p:nvPr/>
        </p:nvSpPr>
        <p:spPr>
          <a:xfrm>
            <a:off x="1572769" y="2495235"/>
            <a:ext cx="9202957" cy="22539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2000" dirty="0">
                <a:solidFill>
                  <a:srgbClr val="595959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本章首先讲解了</a:t>
            </a:r>
            <a:r>
              <a:rPr lang="zh-CN" altLang="zh-CN" sz="2000" dirty="0">
                <a:solidFill>
                  <a:srgbClr val="1369B2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初识</a:t>
            </a:r>
            <a:r>
              <a:rPr lang="zh-CN" altLang="zh-CN" sz="2000" dirty="0" smtClean="0">
                <a:solidFill>
                  <a:srgbClr val="1369B2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数组</a:t>
            </a:r>
            <a:r>
              <a:rPr lang="zh-CN" altLang="en-US" sz="2000" dirty="0" smtClean="0">
                <a:solidFill>
                  <a:srgbClr val="1369B2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，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然后讲解了</a:t>
            </a:r>
            <a:r>
              <a:rPr lang="zh-CN" altLang="zh-CN" sz="2000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创建</a:t>
            </a:r>
            <a:r>
              <a:rPr lang="zh-CN" altLang="zh-CN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数组</a:t>
            </a:r>
            <a:r>
              <a:rPr lang="zh-CN" altLang="zh-CN" sz="2000" dirty="0" smtClean="0">
                <a:solidFill>
                  <a:srgbClr val="595959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，</a:t>
            </a:r>
            <a:r>
              <a:rPr lang="zh-CN" altLang="en-US" sz="2000" dirty="0" smtClean="0">
                <a:solidFill>
                  <a:srgbClr val="595959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其中主要包括创建数组的两种方式，最后</a:t>
            </a:r>
            <a:r>
              <a:rPr lang="zh-CN" altLang="zh-CN" sz="2000" dirty="0" smtClean="0">
                <a:solidFill>
                  <a:srgbClr val="595959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讲解</a:t>
            </a:r>
            <a:r>
              <a:rPr lang="zh-CN" altLang="zh-CN" sz="2000" dirty="0">
                <a:solidFill>
                  <a:srgbClr val="595959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了</a:t>
            </a:r>
            <a:r>
              <a:rPr lang="zh-CN" altLang="zh-CN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数组的基本</a:t>
            </a:r>
            <a:r>
              <a:rPr lang="zh-CN" altLang="zh-CN" sz="2000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操作</a:t>
            </a:r>
            <a:r>
              <a:rPr lang="zh-CN" altLang="en-US" sz="2000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、二维数组的操作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和</a:t>
            </a:r>
            <a:r>
              <a:rPr lang="zh-CN" altLang="en-US" sz="2000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数组排序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。学习完本章后希望读者能够掌握</a:t>
            </a:r>
            <a:r>
              <a:rPr lang="zh-CN" altLang="en-US" sz="2000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创建数组的两种方式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，并且能够</a:t>
            </a:r>
            <a:r>
              <a:rPr lang="zh-CN" altLang="zh-CN" sz="2000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获取</a:t>
            </a:r>
            <a:r>
              <a:rPr lang="zh-CN" altLang="zh-CN" sz="2000" dirty="0">
                <a:solidFill>
                  <a:srgbClr val="595959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和</a:t>
            </a:r>
            <a:r>
              <a:rPr lang="zh-CN" altLang="zh-CN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修改</a:t>
            </a:r>
            <a:r>
              <a:rPr lang="zh-CN" altLang="zh-CN" sz="2000" dirty="0">
                <a:solidFill>
                  <a:srgbClr val="1369B3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数组</a:t>
            </a:r>
            <a:r>
              <a:rPr lang="zh-CN" altLang="zh-CN" sz="2000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长度</a:t>
            </a:r>
            <a:r>
              <a:rPr lang="zh-CN" altLang="en-US" sz="2000" dirty="0" smtClean="0">
                <a:solidFill>
                  <a:srgbClr val="595959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，</a:t>
            </a:r>
            <a:r>
              <a:rPr lang="zh-CN" altLang="zh-CN" sz="2000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访问</a:t>
            </a:r>
            <a:r>
              <a:rPr lang="zh-CN" altLang="zh-CN" sz="2000" dirty="0" smtClean="0">
                <a:solidFill>
                  <a:srgbClr val="595959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、</a:t>
            </a:r>
            <a:r>
              <a:rPr lang="zh-CN" altLang="zh-CN" sz="2000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遍历</a:t>
            </a:r>
            <a:r>
              <a:rPr lang="zh-CN" altLang="zh-CN" sz="2000" dirty="0" smtClean="0">
                <a:solidFill>
                  <a:srgbClr val="595959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、</a:t>
            </a:r>
            <a:r>
              <a:rPr lang="zh-CN" altLang="zh-CN" sz="2000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</a:t>
            </a:r>
            <a:r>
              <a:rPr lang="zh-CN" altLang="zh-CN" sz="2000" dirty="0" smtClean="0">
                <a:solidFill>
                  <a:srgbClr val="595959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、</a:t>
            </a:r>
            <a:r>
              <a:rPr lang="zh-CN" altLang="zh-CN" sz="2000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修改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和</a:t>
            </a:r>
            <a:r>
              <a:rPr lang="zh-CN" altLang="zh-CN" sz="2000" dirty="0" smtClean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删除</a:t>
            </a:r>
            <a:r>
              <a:rPr lang="zh-CN" altLang="zh-CN" sz="2000" dirty="0">
                <a:solidFill>
                  <a:srgbClr val="595959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数组元素</a:t>
            </a:r>
            <a:r>
              <a:rPr lang="zh-CN" altLang="zh-CN" sz="2000" dirty="0" smtClean="0">
                <a:solidFill>
                  <a:srgbClr val="595959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，</a:t>
            </a:r>
            <a:r>
              <a:rPr lang="zh-CN" altLang="en-US" sz="2000" dirty="0" smtClean="0">
                <a:solidFill>
                  <a:srgbClr val="595959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能够实现二维数组的创建和遍历以及能够完成冒泡排序和插入排序</a:t>
            </a:r>
            <a:r>
              <a:rPr lang="zh-CN" altLang="zh-CN" sz="2000" dirty="0" smtClean="0">
                <a:solidFill>
                  <a:srgbClr val="595959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。</a:t>
            </a:r>
            <a:endParaRPr lang="zh-CN" altLang="zh-CN" sz="2000" dirty="0">
              <a:solidFill>
                <a:srgbClr val="595959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</p:txBody>
      </p:sp>
      <p:sp>
        <p:nvSpPr>
          <p:cNvPr id="10" name="椭圆 9">
            <a:extLst>
              <a:ext uri="{FF2B5EF4-FFF2-40B4-BE49-F238E27FC236}">
                <a16:creationId xmlns:a16="http://schemas.microsoft.com/office/drawing/2014/main" id="{DF97713B-903B-4515-A80D-ED98DA59A98B}"/>
              </a:ext>
            </a:extLst>
          </p:cNvPr>
          <p:cNvSpPr/>
          <p:nvPr/>
        </p:nvSpPr>
        <p:spPr>
          <a:xfrm>
            <a:off x="4420235" y="1401445"/>
            <a:ext cx="718820" cy="71882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本</a:t>
            </a:r>
          </a:p>
        </p:txBody>
      </p:sp>
      <p:sp>
        <p:nvSpPr>
          <p:cNvPr id="11" name="椭圆 10">
            <a:extLst>
              <a:ext uri="{FF2B5EF4-FFF2-40B4-BE49-F238E27FC236}">
                <a16:creationId xmlns:a16="http://schemas.microsoft.com/office/drawing/2014/main" id="{59E501D2-A5F6-4D52-B319-B3172518F29F}"/>
              </a:ext>
            </a:extLst>
          </p:cNvPr>
          <p:cNvSpPr/>
          <p:nvPr/>
        </p:nvSpPr>
        <p:spPr>
          <a:xfrm>
            <a:off x="5139055" y="1401445"/>
            <a:ext cx="718820" cy="71882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/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章</a:t>
            </a:r>
          </a:p>
        </p:txBody>
      </p:sp>
      <p:sp>
        <p:nvSpPr>
          <p:cNvPr id="12" name="椭圆 11">
            <a:extLst>
              <a:ext uri="{FF2B5EF4-FFF2-40B4-BE49-F238E27FC236}">
                <a16:creationId xmlns:a16="http://schemas.microsoft.com/office/drawing/2014/main" id="{1E906F77-628A-4450-9FD6-C335BD32E0A4}"/>
              </a:ext>
            </a:extLst>
          </p:cNvPr>
          <p:cNvSpPr/>
          <p:nvPr/>
        </p:nvSpPr>
        <p:spPr>
          <a:xfrm>
            <a:off x="5857875" y="1401445"/>
            <a:ext cx="718820" cy="71882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/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小</a:t>
            </a:r>
          </a:p>
        </p:txBody>
      </p:sp>
      <p:sp>
        <p:nvSpPr>
          <p:cNvPr id="13" name="椭圆 12">
            <a:extLst>
              <a:ext uri="{FF2B5EF4-FFF2-40B4-BE49-F238E27FC236}">
                <a16:creationId xmlns:a16="http://schemas.microsoft.com/office/drawing/2014/main" id="{1F6E1139-DB79-46FF-8D7F-B40684294116}"/>
              </a:ext>
            </a:extLst>
          </p:cNvPr>
          <p:cNvSpPr/>
          <p:nvPr/>
        </p:nvSpPr>
        <p:spPr>
          <a:xfrm>
            <a:off x="6576695" y="1401445"/>
            <a:ext cx="718820" cy="71882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/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结</a:t>
            </a:r>
          </a:p>
        </p:txBody>
      </p:sp>
    </p:spTree>
    <p:extLst>
      <p:ext uri="{BB962C8B-B14F-4D97-AF65-F5344CB8AC3E}">
        <p14:creationId xmlns:p14="http://schemas.microsoft.com/office/powerpoint/2010/main" val="1078059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Box 48"/>
          <p:cNvSpPr txBox="1"/>
          <p:nvPr/>
        </p:nvSpPr>
        <p:spPr>
          <a:xfrm>
            <a:off x="3970118" y="3014256"/>
            <a:ext cx="6733001" cy="830997"/>
          </a:xfrm>
          <a:prstGeom prst="rect">
            <a:avLst/>
          </a:prstGeom>
          <a:noFill/>
        </p:spPr>
        <p:txBody>
          <a:bodyPr wrap="square" lIns="91443" tIns="45720" rIns="91443" bIns="45720" rtlCol="0">
            <a:spAutoFit/>
          </a:bodyPr>
          <a:lstStyle/>
          <a:p>
            <a:pPr algn="l">
              <a:buClrTx/>
              <a:buSzTx/>
              <a:buFontTx/>
            </a:pPr>
            <a:r>
              <a:rPr lang="zh-CN" altLang="en-US" sz="4800" b="1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初识数组</a:t>
            </a:r>
          </a:p>
        </p:txBody>
      </p:sp>
      <p:sp>
        <p:nvSpPr>
          <p:cNvPr id="2" name="TextBox 48"/>
          <p:cNvSpPr txBox="1"/>
          <p:nvPr/>
        </p:nvSpPr>
        <p:spPr>
          <a:xfrm>
            <a:off x="1626870" y="2809240"/>
            <a:ext cx="1734820" cy="1106805"/>
          </a:xfrm>
          <a:prstGeom prst="rect">
            <a:avLst/>
          </a:prstGeom>
          <a:noFill/>
        </p:spPr>
        <p:txBody>
          <a:bodyPr wrap="square" lIns="91443" tIns="45720" rIns="91443" bIns="45720" rtlCol="0">
            <a:spAutoFit/>
          </a:bodyPr>
          <a:lstStyle/>
          <a:p>
            <a:r>
              <a:rPr lang="en-US" altLang="en-GB" sz="6600" b="1" dirty="0">
                <a:solidFill>
                  <a:srgbClr val="FAFAFA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3.1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>
            <a:extLst>
              <a:ext uri="{FF2B5EF4-FFF2-40B4-BE49-F238E27FC236}">
                <a16:creationId xmlns:a16="http://schemas.microsoft.com/office/drawing/2014/main" id="{1574172E-A3D8-43AB-9E82-549DB9FB48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4880" y="2215515"/>
            <a:ext cx="2797810" cy="3898265"/>
          </a:xfrm>
          <a:prstGeom prst="rect">
            <a:avLst/>
          </a:prstGeom>
        </p:spPr>
      </p:pic>
      <p:sp>
        <p:nvSpPr>
          <p:cNvPr id="7" name="椭圆形标注 12">
            <a:extLst>
              <a:ext uri="{FF2B5EF4-FFF2-40B4-BE49-F238E27FC236}">
                <a16:creationId xmlns:a16="http://schemas.microsoft.com/office/drawing/2014/main" id="{7B390C9A-D5FF-47D1-B4B4-0199AF6B48D8}"/>
              </a:ext>
            </a:extLst>
          </p:cNvPr>
          <p:cNvSpPr/>
          <p:nvPr/>
        </p:nvSpPr>
        <p:spPr>
          <a:xfrm>
            <a:off x="2968625" y="1560195"/>
            <a:ext cx="2071370" cy="1493520"/>
          </a:xfrm>
          <a:prstGeom prst="wedgeEllipseCallou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>
                <a:alpha val="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/>
              <a:t> </a:t>
            </a:r>
          </a:p>
        </p:txBody>
      </p:sp>
      <p:sp>
        <p:nvSpPr>
          <p:cNvPr id="9" name="TextBox 35">
            <a:extLst>
              <a:ext uri="{FF2B5EF4-FFF2-40B4-BE49-F238E27FC236}">
                <a16:creationId xmlns:a16="http://schemas.microsoft.com/office/drawing/2014/main" id="{D9A8924D-E4E3-41DB-9F07-89CCE28E2F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7390" y="1638300"/>
            <a:ext cx="1606550" cy="1228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8" rIns="121917" bIns="60958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先定一个</a:t>
            </a:r>
            <a:r>
              <a:rPr lang="zh-CN" altLang="en-US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小目标！</a:t>
            </a:r>
          </a:p>
        </p:txBody>
      </p:sp>
      <p:sp>
        <p:nvSpPr>
          <p:cNvPr id="12" name="TextBox 35">
            <a:extLst>
              <a:ext uri="{FF2B5EF4-FFF2-40B4-BE49-F238E27FC236}">
                <a16:creationId xmlns:a16="http://schemas.microsoft.com/office/drawing/2014/main" id="{88A2767E-6F2C-4E24-978D-C8C7F57105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5965" y="3645818"/>
            <a:ext cx="5429568" cy="611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7" tIns="60958" rIns="121917" bIns="60958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zh-CN" altLang="en-US" sz="24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熟悉</a:t>
            </a:r>
            <a:r>
              <a:rPr lang="zh-CN" altLang="en-US" sz="24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数组的概念</a:t>
            </a:r>
            <a:r>
              <a:rPr lang="zh-CN" altLang="en-US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，能够说出数组的</a:t>
            </a:r>
            <a:r>
              <a:rPr lang="zh-CN" altLang="en-US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字魂58号-创中黑" panose="00000500000000000000" pitchFamily="2" charset="-122"/>
              </a:rPr>
              <a:t>组成</a:t>
            </a:r>
            <a:endParaRPr lang="zh-CN" altLang="en-US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grpSp>
        <p:nvGrpSpPr>
          <p:cNvPr id="14" name="组合 13">
            <a:extLst>
              <a:ext uri="{FF2B5EF4-FFF2-40B4-BE49-F238E27FC236}">
                <a16:creationId xmlns:a16="http://schemas.microsoft.com/office/drawing/2014/main" id="{3617D419-9079-4D1F-99BA-23638A3FE48F}"/>
              </a:ext>
            </a:extLst>
          </p:cNvPr>
          <p:cNvGrpSpPr/>
          <p:nvPr/>
        </p:nvGrpSpPr>
        <p:grpSpPr>
          <a:xfrm>
            <a:off x="5379720" y="3816752"/>
            <a:ext cx="405130" cy="405130"/>
            <a:chOff x="8881" y="4685"/>
            <a:chExt cx="638" cy="638"/>
          </a:xfrm>
        </p:grpSpPr>
        <p:sp>
          <p:nvSpPr>
            <p:cNvPr id="15" name="椭圆 14">
              <a:extLst>
                <a:ext uri="{FF2B5EF4-FFF2-40B4-BE49-F238E27FC236}">
                  <a16:creationId xmlns:a16="http://schemas.microsoft.com/office/drawing/2014/main" id="{7644041C-FD8B-4B62-94FA-4226E308886B}"/>
                </a:ext>
              </a:extLst>
            </p:cNvPr>
            <p:cNvSpPr/>
            <p:nvPr/>
          </p:nvSpPr>
          <p:spPr>
            <a:xfrm>
              <a:off x="8881" y="4685"/>
              <a:ext cx="638" cy="638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椭圆 15">
              <a:extLst>
                <a:ext uri="{FF2B5EF4-FFF2-40B4-BE49-F238E27FC236}">
                  <a16:creationId xmlns:a16="http://schemas.microsoft.com/office/drawing/2014/main" id="{BDC457E5-245E-48A8-8165-3C32BA3775C2}"/>
                </a:ext>
              </a:extLst>
            </p:cNvPr>
            <p:cNvSpPr/>
            <p:nvPr/>
          </p:nvSpPr>
          <p:spPr>
            <a:xfrm>
              <a:off x="8946" y="4750"/>
              <a:ext cx="508" cy="508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3" name="Title 1"/>
          <p:cNvSpPr txBox="1"/>
          <p:nvPr/>
        </p:nvSpPr>
        <p:spPr>
          <a:xfrm>
            <a:off x="1143691" y="266995"/>
            <a:ext cx="3895536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3.1  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初识数组</a:t>
            </a:r>
          </a:p>
        </p:txBody>
      </p:sp>
    </p:spTree>
    <p:extLst>
      <p:ext uri="{BB962C8B-B14F-4D97-AF65-F5344CB8AC3E}">
        <p14:creationId xmlns:p14="http://schemas.microsoft.com/office/powerpoint/2010/main" val="550711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/>
          <p:nvPr/>
        </p:nvSpPr>
        <p:spPr>
          <a:xfrm>
            <a:off x="1143691" y="266995"/>
            <a:ext cx="3895536" cy="506086"/>
          </a:xfrm>
          <a:prstGeom prst="rect">
            <a:avLst/>
          </a:prstGeom>
        </p:spPr>
        <p:txBody>
          <a:bodyPr lIns="0" tIns="60958" rIns="0" bIns="60958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>
              <a:buClrTx/>
              <a:buSzTx/>
              <a:buFontTx/>
            </a:pPr>
            <a:r>
              <a:rPr lang="en-US" altLang="zh-CN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3.1  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初识数组</a:t>
            </a: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67362B81-1F04-4BCD-9416-FBD513AA60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1196" y="1629594"/>
            <a:ext cx="3715858" cy="4006159"/>
          </a:xfrm>
          <a:prstGeom prst="rect">
            <a:avLst/>
          </a:prstGeom>
        </p:spPr>
      </p:pic>
      <p:sp>
        <p:nvSpPr>
          <p:cNvPr id="11" name="矩形 10">
            <a:extLst>
              <a:ext uri="{FF2B5EF4-FFF2-40B4-BE49-F238E27FC236}">
                <a16:creationId xmlns:a16="http://schemas.microsoft.com/office/drawing/2014/main" id="{D2673A92-D6DC-4D5A-8531-682060F177D1}"/>
              </a:ext>
            </a:extLst>
          </p:cNvPr>
          <p:cNvSpPr/>
          <p:nvPr/>
        </p:nvSpPr>
        <p:spPr>
          <a:xfrm>
            <a:off x="5041388" y="1989634"/>
            <a:ext cx="6094378" cy="360040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31618F58-230F-4E85-9C3B-3F0654214019}"/>
              </a:ext>
            </a:extLst>
          </p:cNvPr>
          <p:cNvSpPr txBox="1"/>
          <p:nvPr/>
        </p:nvSpPr>
        <p:spPr>
          <a:xfrm>
            <a:off x="5303118" y="2350038"/>
            <a:ext cx="561662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数组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是存储一系列值的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集合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，它是由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一个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或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多个元素</a:t>
            </a:r>
            <a:r>
              <a:rPr lang="zh-CN" altLang="en-US" sz="20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组成的，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各元素之间使用逗号“</a:t>
            </a:r>
            <a:r>
              <a:rPr lang="en-US" altLang="zh-CN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en-US" altLang="zh-CN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”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分隔。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数组中的每个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元素由“索引”和“值”构成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 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索引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：也可称为“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下标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”，用于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识别元素，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以数字表示，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默认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情况下从</a:t>
            </a:r>
            <a:r>
              <a:rPr lang="en-US" altLang="zh-CN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开始依次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递增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20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值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：元素的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内容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，可以是</a:t>
            </a:r>
            <a:r>
              <a:rPr lang="zh-CN" altLang="en-US" sz="2000" dirty="0">
                <a:solidFill>
                  <a:srgbClr val="1369B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任意类型</a:t>
            </a:r>
            <a:r>
              <a:rPr lang="zh-CN" altLang="en-US" sz="20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的数据。</a:t>
            </a:r>
          </a:p>
        </p:txBody>
      </p:sp>
    </p:spTree>
    <p:extLst>
      <p:ext uri="{BB962C8B-B14F-4D97-AF65-F5344CB8AC3E}">
        <p14:creationId xmlns:p14="http://schemas.microsoft.com/office/powerpoint/2010/main" val="2151015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719143502"/>
  <p:tag name="MH_LIBRARY" val="GRAPHIC"/>
  <p:tag name="MH_TYPE" val="Other"/>
  <p:tag name="MH_ORDER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719143502"/>
  <p:tag name="MH_LIBRARY" val="GRAPHIC"/>
  <p:tag name="MH_TYPE" val="Other"/>
  <p:tag name="MH_ORDER" val="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heme/theme1.xml><?xml version="1.0" encoding="utf-8"?>
<a:theme xmlns:a="http://schemas.openxmlformats.org/drawingml/2006/main" name="webwppDef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自定义 2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5DA2"/>
      </a:accent1>
      <a:accent2>
        <a:srgbClr val="C4C7CB"/>
      </a:accent2>
      <a:accent3>
        <a:srgbClr val="7F7F7F"/>
      </a:accent3>
      <a:accent4>
        <a:srgbClr val="7F7F7F"/>
      </a:accent4>
      <a:accent5>
        <a:srgbClr val="7F7F7F"/>
      </a:accent5>
      <a:accent6>
        <a:srgbClr val="7F7F7F"/>
      </a:accent6>
      <a:hlink>
        <a:srgbClr val="17365D"/>
      </a:hlink>
      <a:folHlink>
        <a:srgbClr val="548DD4"/>
      </a:folHlink>
    </a:clrScheme>
    <a:fontScheme name="ud0ofpxa">
      <a:majorFont>
        <a:latin typeface="字魂105号-简雅黑"/>
        <a:ea typeface="字魂105号-简雅黑"/>
        <a:cs typeface=""/>
      </a:majorFont>
      <a:minorFont>
        <a:latin typeface="字魂105号-简雅黑"/>
        <a:ea typeface="字魂105号-简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1200" dirty="0" smtClean="0">
            <a:solidFill>
              <a:schemeClr val="tx1">
                <a:lumMod val="75000"/>
                <a:lumOff val="25000"/>
              </a:schemeClr>
            </a:solidFill>
            <a:latin typeface="微软雅黑" panose="020B0503020204020204" pitchFamily="34" charset="-122"/>
            <a:ea typeface="微软雅黑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11488</TotalTime>
  <Words>3592</Words>
  <Application>Microsoft Office PowerPoint</Application>
  <PresentationFormat>自定义</PresentationFormat>
  <Paragraphs>400</Paragraphs>
  <Slides>65</Slides>
  <Notes>29</Notes>
  <HiddenSlides>0</HiddenSlides>
  <MMClips>0</MMClips>
  <ScaleCrop>false</ScaleCrop>
  <HeadingPairs>
    <vt:vector size="8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65</vt:i4>
      </vt:variant>
    </vt:vector>
  </HeadingPairs>
  <TitlesOfParts>
    <vt:vector size="79" baseType="lpstr">
      <vt:lpstr>Source Han Sans K Bold</vt:lpstr>
      <vt:lpstr>思源黑体 CN Medium</vt:lpstr>
      <vt:lpstr>宋体</vt:lpstr>
      <vt:lpstr>Microsoft YaHei</vt:lpstr>
      <vt:lpstr>Microsoft YaHei</vt:lpstr>
      <vt:lpstr>字魂105号-简雅黑</vt:lpstr>
      <vt:lpstr>字魂58号-创中黑</vt:lpstr>
      <vt:lpstr>Arial</vt:lpstr>
      <vt:lpstr>Calibri</vt:lpstr>
      <vt:lpstr>Courier New</vt:lpstr>
      <vt:lpstr>Wingdings</vt:lpstr>
      <vt:lpstr>webwppDefTheme</vt:lpstr>
      <vt:lpstr>Office 主题</vt:lpstr>
      <vt:lpstr>Visio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蓝白商务述职报告工作总结ppt模板</dc:title>
  <dc:creator>常董</dc:creator>
  <cp:lastModifiedBy>hd</cp:lastModifiedBy>
  <cp:revision>3079</cp:revision>
  <dcterms:created xsi:type="dcterms:W3CDTF">2020-11-09T06:56:00Z</dcterms:created>
  <dcterms:modified xsi:type="dcterms:W3CDTF">2022-10-28T06:40:41Z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2052-11.1.0.10072</vt:lpwstr>
  </property>
</Properties>
</file>